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34" r:id="rId4"/>
  </p:sldMasterIdLst>
  <p:notesMasterIdLst>
    <p:notesMasterId r:id="rId16"/>
  </p:notesMasterIdLst>
  <p:handoutMasterIdLst>
    <p:handoutMasterId r:id="rId17"/>
  </p:handoutMasterIdLst>
  <p:sldIdLst>
    <p:sldId id="256" r:id="rId5"/>
    <p:sldId id="275" r:id="rId6"/>
    <p:sldId id="276" r:id="rId7"/>
    <p:sldId id="277" r:id="rId8"/>
    <p:sldId id="278" r:id="rId9"/>
    <p:sldId id="279" r:id="rId10"/>
    <p:sldId id="280" r:id="rId11"/>
    <p:sldId id="281" r:id="rId12"/>
    <p:sldId id="282" r:id="rId13"/>
    <p:sldId id="283" r:id="rId14"/>
    <p:sldId id="274"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5033" autoAdjust="0"/>
  </p:normalViewPr>
  <p:slideViewPr>
    <p:cSldViewPr snapToGrid="0" snapToObjects="1">
      <p:cViewPr varScale="1">
        <p:scale>
          <a:sx n="86" d="100"/>
          <a:sy n="86" d="100"/>
        </p:scale>
        <p:origin x="562" y="67"/>
      </p:cViewPr>
      <p:guideLst>
        <p:guide orient="horz" pos="2160"/>
        <p:guide pos="3840"/>
      </p:guideLst>
    </p:cSldViewPr>
  </p:slideViewPr>
  <p:notesTextViewPr>
    <p:cViewPr>
      <p:scale>
        <a:sx n="1" d="1"/>
        <a:sy n="1" d="1"/>
      </p:scale>
      <p:origin x="0" y="0"/>
    </p:cViewPr>
  </p:notesTextViewPr>
  <p:notesViewPr>
    <p:cSldViewPr snapToGrid="0" snapToObjects="1">
      <p:cViewPr varScale="1">
        <p:scale>
          <a:sx n="68" d="100"/>
          <a:sy n="68" d="100"/>
        </p:scale>
        <p:origin x="3288" y="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shuman sharma" userId="85d3365abd9d2016" providerId="LiveId" clId="{ADE00D9B-9FD6-40EA-B933-21495EED6369}"/>
    <pc:docChg chg="custSel modSld">
      <pc:chgData name="Anshuman sharma" userId="85d3365abd9d2016" providerId="LiveId" clId="{ADE00D9B-9FD6-40EA-B933-21495EED6369}" dt="2021-08-31T15:42:12.694" v="17" actId="313"/>
      <pc:docMkLst>
        <pc:docMk/>
      </pc:docMkLst>
      <pc:sldChg chg="modSp mod modAnim">
        <pc:chgData name="Anshuman sharma" userId="85d3365abd9d2016" providerId="LiveId" clId="{ADE00D9B-9FD6-40EA-B933-21495EED6369}" dt="2021-08-31T14:18:53.446" v="16" actId="2711"/>
        <pc:sldMkLst>
          <pc:docMk/>
          <pc:sldMk cId="2762928849" sldId="275"/>
        </pc:sldMkLst>
        <pc:spChg chg="mod">
          <ac:chgData name="Anshuman sharma" userId="85d3365abd9d2016" providerId="LiveId" clId="{ADE00D9B-9FD6-40EA-B933-21495EED6369}" dt="2021-08-31T14:18:53.446" v="16" actId="2711"/>
          <ac:spMkLst>
            <pc:docMk/>
            <pc:sldMk cId="2762928849" sldId="275"/>
            <ac:spMk id="3" creationId="{600ED0F3-25F4-41F4-95CD-AFB592E288A7}"/>
          </ac:spMkLst>
        </pc:spChg>
      </pc:sldChg>
      <pc:sldChg chg="modSp mod">
        <pc:chgData name="Anshuman sharma" userId="85d3365abd9d2016" providerId="LiveId" clId="{ADE00D9B-9FD6-40EA-B933-21495EED6369}" dt="2021-08-31T14:17:59.011" v="15" actId="20577"/>
        <pc:sldMkLst>
          <pc:docMk/>
          <pc:sldMk cId="1348083567" sldId="276"/>
        </pc:sldMkLst>
        <pc:spChg chg="mod">
          <ac:chgData name="Anshuman sharma" userId="85d3365abd9d2016" providerId="LiveId" clId="{ADE00D9B-9FD6-40EA-B933-21495EED6369}" dt="2021-08-31T14:17:59.011" v="15" actId="20577"/>
          <ac:spMkLst>
            <pc:docMk/>
            <pc:sldMk cId="1348083567" sldId="276"/>
            <ac:spMk id="10" creationId="{7D22E12B-275F-46CE-9CBC-B1C41B0A8D92}"/>
          </ac:spMkLst>
        </pc:spChg>
      </pc:sldChg>
      <pc:sldChg chg="modSp mod">
        <pc:chgData name="Anshuman sharma" userId="85d3365abd9d2016" providerId="LiveId" clId="{ADE00D9B-9FD6-40EA-B933-21495EED6369}" dt="2021-08-31T15:42:12.694" v="17" actId="313"/>
        <pc:sldMkLst>
          <pc:docMk/>
          <pc:sldMk cId="2561362257" sldId="280"/>
        </pc:sldMkLst>
        <pc:spChg chg="mod">
          <ac:chgData name="Anshuman sharma" userId="85d3365abd9d2016" providerId="LiveId" clId="{ADE00D9B-9FD6-40EA-B933-21495EED6369}" dt="2021-08-31T15:42:12.694" v="17" actId="313"/>
          <ac:spMkLst>
            <pc:docMk/>
            <pc:sldMk cId="2561362257" sldId="280"/>
            <ac:spMk id="2" creationId="{8CC4A26C-5CF5-40FA-AAF6-9D54C795D12D}"/>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37F2D40-DF92-4ADE-A761-CBF896599CA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874F42E9-55BA-437C-85B3-324B4E2BF26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66D81A9-CFC2-4640-899E-DD3E177BE50A}" type="datetimeFigureOut">
              <a:rPr lang="en-US" smtClean="0"/>
              <a:t>8/31/2021</a:t>
            </a:fld>
            <a:endParaRPr lang="en-US" dirty="0"/>
          </a:p>
        </p:txBody>
      </p:sp>
      <p:sp>
        <p:nvSpPr>
          <p:cNvPr id="4" name="Footer Placeholder 3">
            <a:extLst>
              <a:ext uri="{FF2B5EF4-FFF2-40B4-BE49-F238E27FC236}">
                <a16:creationId xmlns:a16="http://schemas.microsoft.com/office/drawing/2014/main" id="{407DF0FD-84A5-462F-A0AC-B2CEF6020C4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5D85C710-014C-4C89-9B64-843B9863CEB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EC605DA-80A8-4B7B-B889-6C5700BB4CEA}" type="slidenum">
              <a:rPr lang="en-US" smtClean="0"/>
              <a:t>‹#›</a:t>
            </a:fld>
            <a:endParaRPr lang="en-US" dirty="0"/>
          </a:p>
        </p:txBody>
      </p:sp>
    </p:spTree>
    <p:extLst>
      <p:ext uri="{BB962C8B-B14F-4D97-AF65-F5344CB8AC3E}">
        <p14:creationId xmlns:p14="http://schemas.microsoft.com/office/powerpoint/2010/main" val="21665392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A1E50F4-C55A-473A-A70B-4B042EF011A9}" type="datetimeFigureOut">
              <a:rPr lang="en-US" smtClean="0"/>
              <a:t>8/31/2021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3544625-0ADF-4414-89A2-9E135F0C849F}" type="slidenum">
              <a:rPr lang="en-US" smtClean="0"/>
              <a:t>‹#›</a:t>
            </a:fld>
            <a:endParaRPr lang="en-US" dirty="0"/>
          </a:p>
        </p:txBody>
      </p:sp>
    </p:spTree>
    <p:extLst>
      <p:ext uri="{BB962C8B-B14F-4D97-AF65-F5344CB8AC3E}">
        <p14:creationId xmlns:p14="http://schemas.microsoft.com/office/powerpoint/2010/main" val="11222280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3544625-0ADF-4414-89A2-9E135F0C849F}" type="slidenum">
              <a:rPr lang="en-US" smtClean="0"/>
              <a:t>1</a:t>
            </a:fld>
            <a:endParaRPr lang="en-US" dirty="0"/>
          </a:p>
        </p:txBody>
      </p:sp>
    </p:spTree>
    <p:extLst>
      <p:ext uri="{BB962C8B-B14F-4D97-AF65-F5344CB8AC3E}">
        <p14:creationId xmlns:p14="http://schemas.microsoft.com/office/powerpoint/2010/main" val="37498086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3544625-0ADF-4414-89A2-9E135F0C849F}" type="slidenum">
              <a:rPr lang="en-US" smtClean="0"/>
              <a:t>11</a:t>
            </a:fld>
            <a:endParaRPr lang="en-US" dirty="0"/>
          </a:p>
        </p:txBody>
      </p:sp>
    </p:spTree>
    <p:extLst>
      <p:ext uri="{BB962C8B-B14F-4D97-AF65-F5344CB8AC3E}">
        <p14:creationId xmlns:p14="http://schemas.microsoft.com/office/powerpoint/2010/main" val="20483474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87DE6118-2437-4B30-8E3C-4D2BE6020583}" type="datetimeFigureOut">
              <a:rPr lang="en-US" smtClean="0"/>
              <a:pPr/>
              <a:t>8/31/2021</a:t>
            </a:fld>
            <a:endParaRPr lang="en-US" dirty="0"/>
          </a:p>
        </p:txBody>
      </p:sp>
      <p:sp>
        <p:nvSpPr>
          <p:cNvPr id="5" name="Footer Placeholder 4"/>
          <p:cNvSpPr>
            <a:spLocks noGrp="1"/>
          </p:cNvSpPr>
          <p:nvPr>
            <p:ph type="ftr" sz="quarter" idx="11"/>
          </p:nvPr>
        </p:nvSpPr>
        <p:spPr>
          <a:xfrm>
            <a:off x="3962399" y="5870575"/>
            <a:ext cx="4893958" cy="377825"/>
          </a:xfrm>
        </p:spPr>
        <p:txBody>
          <a:bodyPr/>
          <a:lstStyle/>
          <a:p>
            <a:endParaRPr lang="en-US" dirty="0"/>
          </a:p>
        </p:txBody>
      </p:sp>
      <p:sp>
        <p:nvSpPr>
          <p:cNvPr id="6" name="Slide Number Placeholder 5"/>
          <p:cNvSpPr>
            <a:spLocks noGrp="1"/>
          </p:cNvSpPr>
          <p:nvPr>
            <p:ph type="sldNum" sz="quarter" idx="12"/>
          </p:nvPr>
        </p:nvSpPr>
        <p:spPr>
          <a:xfrm>
            <a:off x="10608958" y="5870575"/>
            <a:ext cx="551167" cy="377825"/>
          </a:xfrm>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349188807"/>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7DE6118-2437-4B30-8E3C-4D2BE6020583}" type="datetimeFigureOut">
              <a:rPr lang="en-US" smtClean="0"/>
              <a:pPr/>
              <a:t>8/31/2021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40476320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DE6118-2437-4B30-8E3C-4D2BE6020583}" type="datetimeFigureOut">
              <a:rPr lang="en-US" smtClean="0"/>
              <a:pPr/>
              <a:t>8/31/2021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79338513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DE6118-2437-4B30-8E3C-4D2BE6020583}" type="datetimeFigureOut">
              <a:rPr lang="en-US" smtClean="0"/>
              <a:pPr/>
              <a:t>8/31/2021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36889373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DE6118-2437-4B30-8E3C-4D2BE6020583}" type="datetimeFigureOut">
              <a:rPr lang="en-US" smtClean="0"/>
              <a:pPr/>
              <a:t>8/31/2021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272274685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DE6118-2437-4B30-8E3C-4D2BE6020583}" type="datetimeFigureOut">
              <a:rPr lang="en-US" smtClean="0"/>
              <a:pPr/>
              <a:t>8/31/2021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395658843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DE6118-2437-4B30-8E3C-4D2BE6020583}" type="datetimeFigureOut">
              <a:rPr lang="en-US" smtClean="0"/>
              <a:pPr/>
              <a:t>8/31/2021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365600114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smtClean="0"/>
              <a:t>8/31/2021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339632962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smtClean="0"/>
              <a:t>8/31/2021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4668566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smtClean="0"/>
              <a:t>8/31/2021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31072101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DE6118-2437-4B30-8E3C-4D2BE6020583}" type="datetimeFigureOut">
              <a:rPr lang="en-US" smtClean="0"/>
              <a:pPr/>
              <a:t>8/31/2021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3562213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7DE6118-2437-4B30-8E3C-4D2BE6020583}" type="datetimeFigureOut">
              <a:rPr lang="en-US" smtClean="0"/>
              <a:t>8/31/2021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40592674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7DE6118-2437-4B30-8E3C-4D2BE6020583}" type="datetimeFigureOut">
              <a:rPr lang="en-US" smtClean="0"/>
              <a:t>8/31/2021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10258132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7DE6118-2437-4B30-8E3C-4D2BE6020583}" type="datetimeFigureOut">
              <a:rPr lang="en-US" smtClean="0"/>
              <a:t>8/31/2021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39550803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87DE6118-2437-4B30-8E3C-4D2BE6020583}" type="datetimeFigureOut">
              <a:rPr lang="en-US" smtClean="0"/>
              <a:t>8/31/2021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39819750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7DE6118-2437-4B30-8E3C-4D2BE6020583}" type="datetimeFigureOut">
              <a:rPr lang="en-US" smtClean="0"/>
              <a:pPr/>
              <a:t>8/31/2021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37276839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7DE6118-2437-4B30-8E3C-4D2BE6020583}" type="datetimeFigureOut">
              <a:rPr lang="en-US" smtClean="0"/>
              <a:pPr/>
              <a:t>8/31/2021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27893444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87DE6118-2437-4B30-8E3C-4D2BE6020583}" type="datetimeFigureOut">
              <a:rPr lang="en-US" smtClean="0"/>
              <a:pPr/>
              <a:t>8/31/2021</a:t>
            </a:fld>
            <a:endParaRPr lang="en-US"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1648275450"/>
      </p:ext>
    </p:extLst>
  </p:cSld>
  <p:clrMap bg1="dk1" tx1="lt1" bg2="dk2" tx2="lt2" accent1="accent1" accent2="accent2" accent3="accent3" accent4="accent4" accent5="accent5" accent6="accent6" hlink="hlink" folHlink="folHlink"/>
  <p:sldLayoutIdLst>
    <p:sldLayoutId id="2147483835" r:id="rId1"/>
    <p:sldLayoutId id="2147483836" r:id="rId2"/>
    <p:sldLayoutId id="2147483837" r:id="rId3"/>
    <p:sldLayoutId id="2147483838" r:id="rId4"/>
    <p:sldLayoutId id="2147483839" r:id="rId5"/>
    <p:sldLayoutId id="2147483840" r:id="rId6"/>
    <p:sldLayoutId id="2147483841" r:id="rId7"/>
    <p:sldLayoutId id="2147483842" r:id="rId8"/>
    <p:sldLayoutId id="2147483843" r:id="rId9"/>
    <p:sldLayoutId id="2147483844" r:id="rId10"/>
    <p:sldLayoutId id="2147483845" r:id="rId11"/>
    <p:sldLayoutId id="2147483846" r:id="rId12"/>
    <p:sldLayoutId id="2147483847" r:id="rId13"/>
    <p:sldLayoutId id="2147483848" r:id="rId14"/>
    <p:sldLayoutId id="2147483849" r:id="rId15"/>
    <p:sldLayoutId id="2147483850" r:id="rId16"/>
    <p:sldLayoutId id="2147483851"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image" Target="../media/image19.gif"/><Relationship Id="rId1" Type="http://schemas.openxmlformats.org/officeDocument/2006/relationships/slideLayout" Target="../slideLayouts/slideLayout2.xml"/><Relationship Id="rId5" Type="http://schemas.openxmlformats.org/officeDocument/2006/relationships/image" Target="../media/image22.gif"/><Relationship Id="rId4" Type="http://schemas.openxmlformats.org/officeDocument/2006/relationships/image" Target="../media/image21.gif"/></Relationships>
</file>

<file path=ppt/slides/_rels/slide1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3.gif"/><Relationship Id="rId3" Type="http://schemas.openxmlformats.org/officeDocument/2006/relationships/image" Target="../media/image8.svg"/><Relationship Id="rId7" Type="http://schemas.openxmlformats.org/officeDocument/2006/relationships/image" Target="../media/image12.gif"/><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1.gif"/><Relationship Id="rId5" Type="http://schemas.openxmlformats.org/officeDocument/2006/relationships/image" Target="../media/image10.gif"/><Relationship Id="rId4" Type="http://schemas.openxmlformats.org/officeDocument/2006/relationships/image" Target="../media/image9.gif"/></Relationships>
</file>

<file path=ppt/slides/_rels/slide5.xml.rels><?xml version="1.0" encoding="UTF-8" standalone="yes"?>
<Relationships xmlns="http://schemas.openxmlformats.org/package/2006/relationships"><Relationship Id="rId2" Type="http://schemas.openxmlformats.org/officeDocument/2006/relationships/image" Target="../media/image14.gi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5.gi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6.gi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7.gi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8.gi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ight sky with mountains far away on the horizon">
            <a:extLst>
              <a:ext uri="{FF2B5EF4-FFF2-40B4-BE49-F238E27FC236}">
                <a16:creationId xmlns:a16="http://schemas.microsoft.com/office/drawing/2014/main" id="{7C454B0C-0819-4D56-9275-BCE254DA659D}"/>
              </a:ext>
            </a:extLst>
          </p:cNvPr>
          <p:cNvPicPr>
            <a:picLocks noChangeAspect="1"/>
          </p:cNvPicPr>
          <p:nvPr/>
        </p:nvPicPr>
        <p:blipFill rotWithShape="1">
          <a:blip r:embed="rId3">
            <a:alphaModFix amt="20000"/>
            <a:extLst>
              <a:ext uri="{28A0092B-C50C-407E-A947-70E740481C1C}">
                <a14:useLocalDpi xmlns:a14="http://schemas.microsoft.com/office/drawing/2010/main"/>
              </a:ext>
            </a:extLst>
          </a:blip>
          <a:srcRect/>
          <a:stretch/>
        </p:blipFill>
        <p:spPr>
          <a:xfrm>
            <a:off x="20" y="10"/>
            <a:ext cx="12191980" cy="6857990"/>
          </a:xfrm>
          <a:prstGeom prst="rect">
            <a:avLst/>
          </a:prstGeom>
        </p:spPr>
      </p:pic>
      <p:sp>
        <p:nvSpPr>
          <p:cNvPr id="2" name="Title 1">
            <a:extLst>
              <a:ext uri="{FF2B5EF4-FFF2-40B4-BE49-F238E27FC236}">
                <a16:creationId xmlns:a16="http://schemas.microsoft.com/office/drawing/2014/main" id="{340C7600-5BA8-4A54-887F-74AF87750A31}"/>
              </a:ext>
            </a:extLst>
          </p:cNvPr>
          <p:cNvSpPr>
            <a:spLocks noGrp="1"/>
          </p:cNvSpPr>
          <p:nvPr>
            <p:ph type="ctrTitle"/>
          </p:nvPr>
        </p:nvSpPr>
        <p:spPr>
          <a:xfrm>
            <a:off x="3962398" y="476251"/>
            <a:ext cx="8069181" cy="2952749"/>
          </a:xfrm>
        </p:spPr>
        <p:txBody>
          <a:bodyPr>
            <a:normAutofit/>
          </a:bodyPr>
          <a:lstStyle/>
          <a:p>
            <a:r>
              <a:rPr lang="en-US" b="1" dirty="0"/>
              <a:t>COMPUTER </a:t>
            </a:r>
            <a:br>
              <a:rPr lang="en-US" b="1" dirty="0"/>
            </a:br>
            <a:r>
              <a:rPr lang="en-US" b="1" dirty="0"/>
              <a:t>Fundamentals</a:t>
            </a:r>
          </a:p>
        </p:txBody>
      </p:sp>
      <p:sp>
        <p:nvSpPr>
          <p:cNvPr id="3" name="Subtitle 2">
            <a:extLst>
              <a:ext uri="{FF2B5EF4-FFF2-40B4-BE49-F238E27FC236}">
                <a16:creationId xmlns:a16="http://schemas.microsoft.com/office/drawing/2014/main" id="{AE584786-6548-4BB4-95FD-977AD1F362C6}"/>
              </a:ext>
            </a:extLst>
          </p:cNvPr>
          <p:cNvSpPr>
            <a:spLocks noGrp="1"/>
          </p:cNvSpPr>
          <p:nvPr>
            <p:ph type="subTitle" idx="1"/>
          </p:nvPr>
        </p:nvSpPr>
        <p:spPr>
          <a:xfrm>
            <a:off x="4555957" y="3452062"/>
            <a:ext cx="7475622" cy="453180"/>
          </a:xfrm>
        </p:spPr>
        <p:txBody>
          <a:bodyPr>
            <a:normAutofit/>
          </a:bodyPr>
          <a:lstStyle/>
          <a:p>
            <a:r>
              <a:rPr lang="en-US" sz="2200" dirty="0">
                <a:solidFill>
                  <a:schemeClr val="accent1">
                    <a:lumMod val="40000"/>
                    <a:lumOff val="60000"/>
                  </a:schemeClr>
                </a:solidFill>
              </a:rPr>
              <a:t>SESSION: 2020-23</a:t>
            </a:r>
          </a:p>
        </p:txBody>
      </p:sp>
      <p:sp>
        <p:nvSpPr>
          <p:cNvPr id="7" name="Footer Placeholder 6">
            <a:extLst>
              <a:ext uri="{FF2B5EF4-FFF2-40B4-BE49-F238E27FC236}">
                <a16:creationId xmlns:a16="http://schemas.microsoft.com/office/drawing/2014/main" id="{DA11D4B5-2239-4AE2-B1A8-2181D7E0C276}"/>
              </a:ext>
            </a:extLst>
          </p:cNvPr>
          <p:cNvSpPr>
            <a:spLocks noGrp="1"/>
          </p:cNvSpPr>
          <p:nvPr>
            <p:ph type="ftr" sz="quarter" idx="11"/>
          </p:nvPr>
        </p:nvSpPr>
        <p:spPr>
          <a:xfrm>
            <a:off x="7363326" y="5319222"/>
            <a:ext cx="6432885" cy="738772"/>
          </a:xfrm>
        </p:spPr>
        <p:txBody>
          <a:bodyPr/>
          <a:lstStyle/>
          <a:p>
            <a:r>
              <a:rPr lang="en-US" sz="2800" b="1" dirty="0">
                <a:solidFill>
                  <a:schemeClr val="accent2">
                    <a:lumMod val="60000"/>
                    <a:lumOff val="40000"/>
                  </a:schemeClr>
                </a:solidFill>
              </a:rPr>
              <a:t>BCA (Sem-1)</a:t>
            </a:r>
          </a:p>
        </p:txBody>
      </p:sp>
      <p:sp>
        <p:nvSpPr>
          <p:cNvPr id="4" name="TextBox 3">
            <a:extLst>
              <a:ext uri="{FF2B5EF4-FFF2-40B4-BE49-F238E27FC236}">
                <a16:creationId xmlns:a16="http://schemas.microsoft.com/office/drawing/2014/main" id="{E619368F-1EF1-474B-8369-F33C294E4C5C}"/>
              </a:ext>
            </a:extLst>
          </p:cNvPr>
          <p:cNvSpPr txBox="1"/>
          <p:nvPr/>
        </p:nvSpPr>
        <p:spPr>
          <a:xfrm>
            <a:off x="7363326" y="4427620"/>
            <a:ext cx="4347411" cy="1107996"/>
          </a:xfrm>
          <a:prstGeom prst="rect">
            <a:avLst/>
          </a:prstGeom>
          <a:noFill/>
        </p:spPr>
        <p:txBody>
          <a:bodyPr wrap="square" rtlCol="0">
            <a:spAutoFit/>
          </a:bodyPr>
          <a:lstStyle/>
          <a:p>
            <a:r>
              <a:rPr lang="en-US" sz="2200" b="1" dirty="0">
                <a:solidFill>
                  <a:schemeClr val="accent2">
                    <a:lumMod val="60000"/>
                    <a:lumOff val="40000"/>
                  </a:schemeClr>
                </a:solidFill>
                <a:latin typeface="Calibri" panose="020F0502020204030204" pitchFamily="34" charset="0"/>
                <a:cs typeface="Calibri" panose="020F0502020204030204" pitchFamily="34" charset="0"/>
              </a:rPr>
              <a:t>Submitted by </a:t>
            </a:r>
            <a:r>
              <a:rPr lang="en-US" sz="2200" dirty="0">
                <a:solidFill>
                  <a:schemeClr val="accent2">
                    <a:lumMod val="60000"/>
                    <a:lumOff val="40000"/>
                  </a:schemeClr>
                </a:solidFill>
                <a:latin typeface="Calibri" panose="020F0502020204030204" pitchFamily="34" charset="0"/>
                <a:cs typeface="Calibri" panose="020F0502020204030204" pitchFamily="34" charset="0"/>
              </a:rPr>
              <a:t>: </a:t>
            </a:r>
            <a:r>
              <a:rPr lang="en-US" sz="2200" dirty="0">
                <a:latin typeface="Calibri" panose="020F0502020204030204" pitchFamily="34" charset="0"/>
                <a:cs typeface="Calibri" panose="020F0502020204030204" pitchFamily="34" charset="0"/>
              </a:rPr>
              <a:t>Anshuman Sharma</a:t>
            </a:r>
          </a:p>
          <a:p>
            <a:r>
              <a:rPr lang="en-US" sz="2200" b="1" dirty="0">
                <a:solidFill>
                  <a:schemeClr val="accent2">
                    <a:lumMod val="60000"/>
                    <a:lumOff val="40000"/>
                  </a:schemeClr>
                </a:solidFill>
                <a:latin typeface="Calibri" panose="020F0502020204030204" pitchFamily="34" charset="0"/>
                <a:cs typeface="Calibri" panose="020F0502020204030204" pitchFamily="34" charset="0"/>
              </a:rPr>
              <a:t>Roll no :  </a:t>
            </a:r>
            <a:r>
              <a:rPr lang="en-US" sz="2200" dirty="0">
                <a:latin typeface="Calibri" panose="020F0502020204030204" pitchFamily="34" charset="0"/>
                <a:cs typeface="Calibri" panose="020F0502020204030204" pitchFamily="34" charset="0"/>
              </a:rPr>
              <a:t>05 (Science)</a:t>
            </a:r>
          </a:p>
          <a:p>
            <a:r>
              <a:rPr lang="en-US" sz="2200" b="1" dirty="0">
                <a:solidFill>
                  <a:schemeClr val="accent2">
                    <a:lumMod val="60000"/>
                    <a:lumOff val="40000"/>
                  </a:schemeClr>
                </a:solidFill>
                <a:latin typeface="Calibri" panose="020F0502020204030204" pitchFamily="34" charset="0"/>
                <a:cs typeface="Calibri" panose="020F0502020204030204" pitchFamily="34" charset="0"/>
              </a:rPr>
              <a:t>Submitted to </a:t>
            </a:r>
            <a:r>
              <a:rPr lang="en-US" sz="2200" dirty="0">
                <a:solidFill>
                  <a:schemeClr val="accent2">
                    <a:lumMod val="60000"/>
                    <a:lumOff val="40000"/>
                  </a:schemeClr>
                </a:solidFill>
                <a:latin typeface="Calibri" panose="020F0502020204030204" pitchFamily="34" charset="0"/>
                <a:cs typeface="Calibri" panose="020F0502020204030204" pitchFamily="34" charset="0"/>
              </a:rPr>
              <a:t>: </a:t>
            </a:r>
            <a:r>
              <a:rPr lang="en-US" sz="2200" dirty="0">
                <a:latin typeface="Calibri" panose="020F0502020204030204" pitchFamily="34" charset="0"/>
                <a:cs typeface="Calibri" panose="020F0502020204030204" pitchFamily="34" charset="0"/>
              </a:rPr>
              <a:t>Rajeev Sir</a:t>
            </a:r>
            <a:endParaRPr lang="en-IN" sz="22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4177214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377D66-2350-40B1-97E7-37AFF6A58C28}"/>
              </a:ext>
            </a:extLst>
          </p:cNvPr>
          <p:cNvSpPr>
            <a:spLocks noGrp="1"/>
          </p:cNvSpPr>
          <p:nvPr>
            <p:ph type="title"/>
          </p:nvPr>
        </p:nvSpPr>
        <p:spPr>
          <a:xfrm>
            <a:off x="1700463" y="240632"/>
            <a:ext cx="9116763" cy="1395663"/>
          </a:xfrm>
        </p:spPr>
        <p:txBody>
          <a:bodyPr/>
          <a:lstStyle/>
          <a:p>
            <a:r>
              <a:rPr lang="en-US" dirty="0">
                <a:latin typeface="Arial Black" panose="020B0A04020102020204" pitchFamily="34" charset="0"/>
              </a:rPr>
              <a:t>    Many other day to day uses</a:t>
            </a:r>
            <a:endParaRPr lang="en-IN" dirty="0">
              <a:latin typeface="Arial Black" panose="020B0A04020102020204" pitchFamily="34" charset="0"/>
            </a:endParaRPr>
          </a:p>
        </p:txBody>
      </p:sp>
      <p:pic>
        <p:nvPicPr>
          <p:cNvPr id="5" name="Content Placeholder 4">
            <a:extLst>
              <a:ext uri="{FF2B5EF4-FFF2-40B4-BE49-F238E27FC236}">
                <a16:creationId xmlns:a16="http://schemas.microsoft.com/office/drawing/2014/main" id="{3B8496AD-967E-4DC5-A594-B015123A9F7C}"/>
              </a:ext>
            </a:extLst>
          </p:cNvPr>
          <p:cNvPicPr>
            <a:picLocks noGrp="1" noChangeAspect="1"/>
          </p:cNvPicPr>
          <p:nvPr>
            <p:ph idx="1"/>
          </p:nvPr>
        </p:nvPicPr>
        <p:blipFill>
          <a:blip r:embed="rId2"/>
          <a:stretch>
            <a:fillRect/>
          </a:stretch>
        </p:blipFill>
        <p:spPr>
          <a:xfrm>
            <a:off x="657726" y="1563855"/>
            <a:ext cx="3400927" cy="1865145"/>
          </a:xfrm>
        </p:spPr>
      </p:pic>
      <p:sp>
        <p:nvSpPr>
          <p:cNvPr id="7" name="TextBox 6">
            <a:extLst>
              <a:ext uri="{FF2B5EF4-FFF2-40B4-BE49-F238E27FC236}">
                <a16:creationId xmlns:a16="http://schemas.microsoft.com/office/drawing/2014/main" id="{F09E63EE-D571-49DF-8F5C-09A4E9094EA4}"/>
              </a:ext>
            </a:extLst>
          </p:cNvPr>
          <p:cNvSpPr txBox="1"/>
          <p:nvPr/>
        </p:nvSpPr>
        <p:spPr>
          <a:xfrm>
            <a:off x="657727" y="3429000"/>
            <a:ext cx="3288632" cy="400110"/>
          </a:xfrm>
          <a:prstGeom prst="rect">
            <a:avLst/>
          </a:prstGeom>
          <a:noFill/>
        </p:spPr>
        <p:txBody>
          <a:bodyPr wrap="square" rtlCol="0">
            <a:spAutoFit/>
          </a:bodyPr>
          <a:lstStyle/>
          <a:p>
            <a:r>
              <a:rPr lang="en-US" sz="2000" dirty="0">
                <a:latin typeface="Arial Black" panose="020B0A04020102020204" pitchFamily="34" charset="0"/>
              </a:rPr>
              <a:t>Access to information</a:t>
            </a:r>
            <a:endParaRPr lang="en-IN" sz="2000" dirty="0">
              <a:latin typeface="Arial Black" panose="020B0A04020102020204" pitchFamily="34" charset="0"/>
            </a:endParaRPr>
          </a:p>
        </p:txBody>
      </p:sp>
      <p:pic>
        <p:nvPicPr>
          <p:cNvPr id="9" name="Picture 8">
            <a:extLst>
              <a:ext uri="{FF2B5EF4-FFF2-40B4-BE49-F238E27FC236}">
                <a16:creationId xmlns:a16="http://schemas.microsoft.com/office/drawing/2014/main" id="{C3867C00-FD40-4D18-9623-4F391E2A727F}"/>
              </a:ext>
            </a:extLst>
          </p:cNvPr>
          <p:cNvPicPr>
            <a:picLocks noChangeAspect="1"/>
          </p:cNvPicPr>
          <p:nvPr/>
        </p:nvPicPr>
        <p:blipFill>
          <a:blip r:embed="rId3"/>
          <a:stretch>
            <a:fillRect/>
          </a:stretch>
        </p:blipFill>
        <p:spPr>
          <a:xfrm>
            <a:off x="4636167" y="1563856"/>
            <a:ext cx="3831557" cy="1865144"/>
          </a:xfrm>
          <a:prstGeom prst="rect">
            <a:avLst/>
          </a:prstGeom>
        </p:spPr>
      </p:pic>
      <p:sp>
        <p:nvSpPr>
          <p:cNvPr id="10" name="TextBox 9">
            <a:extLst>
              <a:ext uri="{FF2B5EF4-FFF2-40B4-BE49-F238E27FC236}">
                <a16:creationId xmlns:a16="http://schemas.microsoft.com/office/drawing/2014/main" id="{26B87169-C3EE-4D80-B1FE-8F9192ECC1E9}"/>
              </a:ext>
            </a:extLst>
          </p:cNvPr>
          <p:cNvSpPr txBox="1"/>
          <p:nvPr/>
        </p:nvSpPr>
        <p:spPr>
          <a:xfrm>
            <a:off x="4748463" y="3429000"/>
            <a:ext cx="3719261" cy="400110"/>
          </a:xfrm>
          <a:prstGeom prst="rect">
            <a:avLst/>
          </a:prstGeom>
          <a:noFill/>
        </p:spPr>
        <p:txBody>
          <a:bodyPr wrap="square" rtlCol="0">
            <a:spAutoFit/>
          </a:bodyPr>
          <a:lstStyle/>
          <a:p>
            <a:r>
              <a:rPr lang="en-US" sz="2000" dirty="0">
                <a:latin typeface="Arial Black" panose="020B0A04020102020204" pitchFamily="34" charset="0"/>
              </a:rPr>
              <a:t>     Typing and Editing</a:t>
            </a:r>
            <a:endParaRPr lang="en-IN" sz="2000" dirty="0">
              <a:latin typeface="Arial Black" panose="020B0A04020102020204" pitchFamily="34" charset="0"/>
            </a:endParaRPr>
          </a:p>
        </p:txBody>
      </p:sp>
      <p:pic>
        <p:nvPicPr>
          <p:cNvPr id="14" name="Picture 13">
            <a:extLst>
              <a:ext uri="{FF2B5EF4-FFF2-40B4-BE49-F238E27FC236}">
                <a16:creationId xmlns:a16="http://schemas.microsoft.com/office/drawing/2014/main" id="{243D19C7-6254-490A-BDAA-2EACE85F65FB}"/>
              </a:ext>
            </a:extLst>
          </p:cNvPr>
          <p:cNvPicPr>
            <a:picLocks noChangeAspect="1"/>
          </p:cNvPicPr>
          <p:nvPr/>
        </p:nvPicPr>
        <p:blipFill>
          <a:blip r:embed="rId4"/>
          <a:stretch>
            <a:fillRect/>
          </a:stretch>
        </p:blipFill>
        <p:spPr>
          <a:xfrm>
            <a:off x="3160294" y="3848317"/>
            <a:ext cx="3946358" cy="2090427"/>
          </a:xfrm>
          <a:prstGeom prst="rect">
            <a:avLst/>
          </a:prstGeom>
        </p:spPr>
      </p:pic>
      <p:pic>
        <p:nvPicPr>
          <p:cNvPr id="16" name="Picture 15">
            <a:extLst>
              <a:ext uri="{FF2B5EF4-FFF2-40B4-BE49-F238E27FC236}">
                <a16:creationId xmlns:a16="http://schemas.microsoft.com/office/drawing/2014/main" id="{740B5560-1358-4778-9F05-955FC8318012}"/>
              </a:ext>
            </a:extLst>
          </p:cNvPr>
          <p:cNvPicPr>
            <a:picLocks noChangeAspect="1"/>
          </p:cNvPicPr>
          <p:nvPr/>
        </p:nvPicPr>
        <p:blipFill>
          <a:blip r:embed="rId5"/>
          <a:stretch>
            <a:fillRect/>
          </a:stretch>
        </p:blipFill>
        <p:spPr>
          <a:xfrm>
            <a:off x="7843838" y="3832871"/>
            <a:ext cx="3370347" cy="2086666"/>
          </a:xfrm>
          <a:prstGeom prst="rect">
            <a:avLst/>
          </a:prstGeom>
        </p:spPr>
      </p:pic>
      <p:sp>
        <p:nvSpPr>
          <p:cNvPr id="17" name="TextBox 16">
            <a:extLst>
              <a:ext uri="{FF2B5EF4-FFF2-40B4-BE49-F238E27FC236}">
                <a16:creationId xmlns:a16="http://schemas.microsoft.com/office/drawing/2014/main" id="{46E7571D-CDA6-4286-9B88-DA89D3FCC456}"/>
              </a:ext>
            </a:extLst>
          </p:cNvPr>
          <p:cNvSpPr txBox="1"/>
          <p:nvPr/>
        </p:nvSpPr>
        <p:spPr>
          <a:xfrm>
            <a:off x="3160294" y="5938744"/>
            <a:ext cx="3946358" cy="707886"/>
          </a:xfrm>
          <a:prstGeom prst="rect">
            <a:avLst/>
          </a:prstGeom>
          <a:noFill/>
        </p:spPr>
        <p:txBody>
          <a:bodyPr wrap="square" rtlCol="0">
            <a:spAutoFit/>
          </a:bodyPr>
          <a:lstStyle/>
          <a:p>
            <a:r>
              <a:rPr lang="en-IN" sz="2000" b="1" dirty="0">
                <a:latin typeface="Arial Black" panose="020B0A04020102020204" pitchFamily="34" charset="0"/>
              </a:rPr>
              <a:t>Gaming and entertainment</a:t>
            </a:r>
            <a:endParaRPr lang="en-IN" sz="2000" dirty="0">
              <a:latin typeface="Arial Black" panose="020B0A04020102020204" pitchFamily="34" charset="0"/>
            </a:endParaRPr>
          </a:p>
          <a:p>
            <a:endParaRPr lang="en-IN" sz="2000" dirty="0">
              <a:latin typeface="Arial Black" panose="020B0A04020102020204" pitchFamily="34" charset="0"/>
            </a:endParaRPr>
          </a:p>
        </p:txBody>
      </p:sp>
      <p:sp>
        <p:nvSpPr>
          <p:cNvPr id="18" name="TextBox 17">
            <a:extLst>
              <a:ext uri="{FF2B5EF4-FFF2-40B4-BE49-F238E27FC236}">
                <a16:creationId xmlns:a16="http://schemas.microsoft.com/office/drawing/2014/main" id="{EE019C42-2FF9-4730-A5CE-3B3BBF2102D1}"/>
              </a:ext>
            </a:extLst>
          </p:cNvPr>
          <p:cNvSpPr txBox="1"/>
          <p:nvPr/>
        </p:nvSpPr>
        <p:spPr>
          <a:xfrm>
            <a:off x="7655346" y="5938744"/>
            <a:ext cx="4263937" cy="707886"/>
          </a:xfrm>
          <a:prstGeom prst="rect">
            <a:avLst/>
          </a:prstGeom>
          <a:noFill/>
        </p:spPr>
        <p:txBody>
          <a:bodyPr wrap="square" rtlCol="0">
            <a:spAutoFit/>
          </a:bodyPr>
          <a:lstStyle/>
          <a:p>
            <a:r>
              <a:rPr lang="en-IN" sz="2000" b="1" dirty="0">
                <a:latin typeface="Arial Black" panose="020B0A04020102020204" pitchFamily="34" charset="0"/>
              </a:rPr>
              <a:t>Bookings and reservations</a:t>
            </a:r>
            <a:endParaRPr lang="en-IN" sz="2000" dirty="0">
              <a:latin typeface="Arial Black" panose="020B0A04020102020204" pitchFamily="34" charset="0"/>
            </a:endParaRPr>
          </a:p>
          <a:p>
            <a:endParaRPr lang="en-IN" sz="2000" dirty="0">
              <a:latin typeface="Arial Black" panose="020B0A04020102020204" pitchFamily="34" charset="0"/>
            </a:endParaRPr>
          </a:p>
        </p:txBody>
      </p:sp>
    </p:spTree>
    <p:extLst>
      <p:ext uri="{BB962C8B-B14F-4D97-AF65-F5344CB8AC3E}">
        <p14:creationId xmlns:p14="http://schemas.microsoft.com/office/powerpoint/2010/main" val="1869776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light spots">
            <a:extLst>
              <a:ext uri="{FF2B5EF4-FFF2-40B4-BE49-F238E27FC236}">
                <a16:creationId xmlns:a16="http://schemas.microsoft.com/office/drawing/2014/main" id="{20A520D0-11CF-4639-8537-F56A8A2FDCFD}"/>
              </a:ext>
            </a:extLst>
          </p:cNvPr>
          <p:cNvPicPr>
            <a:picLocks noChangeAspect="1"/>
          </p:cNvPicPr>
          <p:nvPr/>
        </p:nvPicPr>
        <p:blipFill rotWithShape="1">
          <a:blip r:embed="rId3">
            <a:alphaModFix amt="20000"/>
            <a:extLst>
              <a:ext uri="{28A0092B-C50C-407E-A947-70E740481C1C}">
                <a14:useLocalDpi xmlns:a14="http://schemas.microsoft.com/office/drawing/2010/main"/>
              </a:ext>
            </a:extLst>
          </a:blip>
          <a:srcRect/>
          <a:stretch/>
        </p:blipFill>
        <p:spPr>
          <a:xfrm>
            <a:off x="128357" y="10"/>
            <a:ext cx="12191980" cy="6857990"/>
          </a:xfrm>
          <a:prstGeom prst="rect">
            <a:avLst/>
          </a:prstGeom>
        </p:spPr>
      </p:pic>
      <p:sp>
        <p:nvSpPr>
          <p:cNvPr id="2" name="Title 1">
            <a:extLst>
              <a:ext uri="{FF2B5EF4-FFF2-40B4-BE49-F238E27FC236}">
                <a16:creationId xmlns:a16="http://schemas.microsoft.com/office/drawing/2014/main" id="{D44BCB7C-A6FC-4118-9027-468ECFDE6455}"/>
              </a:ext>
            </a:extLst>
          </p:cNvPr>
          <p:cNvSpPr>
            <a:spLocks noGrp="1"/>
          </p:cNvSpPr>
          <p:nvPr>
            <p:ph type="ctrTitle"/>
          </p:nvPr>
        </p:nvSpPr>
        <p:spPr>
          <a:xfrm>
            <a:off x="3962399" y="2342147"/>
            <a:ext cx="7197726" cy="2245895"/>
          </a:xfrm>
        </p:spPr>
        <p:txBody>
          <a:bodyPr>
            <a:normAutofit/>
          </a:bodyPr>
          <a:lstStyle/>
          <a:p>
            <a:r>
              <a:rPr lang="en-US" u="sng" dirty="0"/>
              <a:t>Thank You!</a:t>
            </a:r>
          </a:p>
        </p:txBody>
      </p:sp>
      <p:sp>
        <p:nvSpPr>
          <p:cNvPr id="3" name="Subtitle 2">
            <a:extLst>
              <a:ext uri="{FF2B5EF4-FFF2-40B4-BE49-F238E27FC236}">
                <a16:creationId xmlns:a16="http://schemas.microsoft.com/office/drawing/2014/main" id="{4B64FA72-B055-4AE3-A6FD-8071BD687CBE}"/>
              </a:ext>
            </a:extLst>
          </p:cNvPr>
          <p:cNvSpPr>
            <a:spLocks noGrp="1"/>
          </p:cNvSpPr>
          <p:nvPr>
            <p:ph type="subTitle" idx="1"/>
          </p:nvPr>
        </p:nvSpPr>
        <p:spPr>
          <a:xfrm>
            <a:off x="20" y="25282"/>
            <a:ext cx="45719" cy="45719"/>
          </a:xfrm>
        </p:spPr>
        <p:txBody>
          <a:bodyPr>
            <a:normAutofit fontScale="25000" lnSpcReduction="20000"/>
          </a:bodyPr>
          <a:lstStyle/>
          <a:p>
            <a:endParaRPr lang="en-US" dirty="0">
              <a:solidFill>
                <a:schemeClr val="accent1">
                  <a:lumMod val="40000"/>
                  <a:lumOff val="60000"/>
                </a:schemeClr>
              </a:solidFill>
            </a:endParaRPr>
          </a:p>
        </p:txBody>
      </p:sp>
      <p:sp>
        <p:nvSpPr>
          <p:cNvPr id="4" name="TextBox 3">
            <a:extLst>
              <a:ext uri="{FF2B5EF4-FFF2-40B4-BE49-F238E27FC236}">
                <a16:creationId xmlns:a16="http://schemas.microsoft.com/office/drawing/2014/main" id="{CEA1FE33-4BCB-421B-87A4-B7DD7B8FD370}"/>
              </a:ext>
            </a:extLst>
          </p:cNvPr>
          <p:cNvSpPr txBox="1"/>
          <p:nvPr/>
        </p:nvSpPr>
        <p:spPr>
          <a:xfrm>
            <a:off x="2679032" y="4995330"/>
            <a:ext cx="9272336" cy="923330"/>
          </a:xfrm>
          <a:prstGeom prst="rect">
            <a:avLst/>
          </a:prstGeom>
          <a:noFill/>
        </p:spPr>
        <p:txBody>
          <a:bodyPr wrap="square" rtlCol="0">
            <a:spAutoFit/>
          </a:bodyPr>
          <a:lstStyle/>
          <a:p>
            <a:r>
              <a:rPr lang="en-US" dirty="0">
                <a:latin typeface="Arial Black" panose="020B0A04020102020204" pitchFamily="34" charset="0"/>
              </a:rPr>
              <a:t>Computers are magnificent tool for the realization of our dreams, but no machine can replace the human spark of spirit, compassion, love and understanding.</a:t>
            </a:r>
            <a:endParaRPr lang="en-IN" dirty="0">
              <a:latin typeface="Arial Black" panose="020B0A04020102020204" pitchFamily="34" charset="0"/>
            </a:endParaRPr>
          </a:p>
        </p:txBody>
      </p:sp>
    </p:spTree>
    <p:extLst>
      <p:ext uri="{BB962C8B-B14F-4D97-AF65-F5344CB8AC3E}">
        <p14:creationId xmlns:p14="http://schemas.microsoft.com/office/powerpoint/2010/main" val="29399308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25293D-5C2D-43BD-AEEA-07833559180F}"/>
              </a:ext>
            </a:extLst>
          </p:cNvPr>
          <p:cNvSpPr>
            <a:spLocks noGrp="1"/>
          </p:cNvSpPr>
          <p:nvPr>
            <p:ph type="title"/>
          </p:nvPr>
        </p:nvSpPr>
        <p:spPr>
          <a:xfrm>
            <a:off x="203700" y="336884"/>
            <a:ext cx="7897564" cy="1331495"/>
          </a:xfrm>
        </p:spPr>
        <p:txBody>
          <a:bodyPr/>
          <a:lstStyle/>
          <a:p>
            <a:r>
              <a:rPr lang="en-US" b="1" dirty="0"/>
              <a:t>Why we need computers in our </a:t>
            </a:r>
            <a:br>
              <a:rPr lang="en-US" b="1" dirty="0"/>
            </a:br>
            <a:r>
              <a:rPr lang="en-US" b="1" dirty="0"/>
              <a:t>                      daily life?</a:t>
            </a:r>
            <a:endParaRPr lang="en-IN" b="1" dirty="0"/>
          </a:p>
        </p:txBody>
      </p:sp>
      <p:sp>
        <p:nvSpPr>
          <p:cNvPr id="3" name="Content Placeholder 2">
            <a:extLst>
              <a:ext uri="{FF2B5EF4-FFF2-40B4-BE49-F238E27FC236}">
                <a16:creationId xmlns:a16="http://schemas.microsoft.com/office/drawing/2014/main" id="{600ED0F3-25F4-41F4-95CD-AFB592E288A7}"/>
              </a:ext>
            </a:extLst>
          </p:cNvPr>
          <p:cNvSpPr>
            <a:spLocks noGrp="1"/>
          </p:cNvSpPr>
          <p:nvPr>
            <p:ph idx="1"/>
          </p:nvPr>
        </p:nvSpPr>
        <p:spPr>
          <a:xfrm>
            <a:off x="7042485" y="309176"/>
            <a:ext cx="4945816" cy="6384758"/>
          </a:xfrm>
        </p:spPr>
        <p:txBody>
          <a:bodyPr>
            <a:noAutofit/>
          </a:bodyPr>
          <a:lstStyle/>
          <a:p>
            <a:pPr marL="0" indent="0">
              <a:buNone/>
            </a:pPr>
            <a:endParaRPr lang="en-IN" sz="2200" dirty="0">
              <a:latin typeface="Bahnschrift SemiBold SemiConden" panose="020B0502040204020203" pitchFamily="34" charset="0"/>
            </a:endParaRPr>
          </a:p>
          <a:p>
            <a:pPr marL="0" indent="0">
              <a:buNone/>
            </a:pPr>
            <a:endParaRPr lang="en-IN" sz="2200" dirty="0">
              <a:latin typeface="Bahnschrift SemiBold SemiConden" panose="020B0502040204020203" pitchFamily="34" charset="0"/>
            </a:endParaRPr>
          </a:p>
          <a:p>
            <a:pPr marL="0" indent="0">
              <a:buNone/>
            </a:pPr>
            <a:r>
              <a:rPr lang="en-IN" sz="2200" dirty="0">
                <a:latin typeface="Bahnschrift SemiBold SemiConden" panose="020B0502040204020203" pitchFamily="34" charset="0"/>
              </a:rPr>
              <a:t>The computer plays a vital role in our daily life. We use a computer regularly for various purposes. In today's digital world, it is a necessity to have and use a computer in daily life to live. </a:t>
            </a:r>
          </a:p>
          <a:p>
            <a:pPr marL="0" indent="0">
              <a:buNone/>
            </a:pPr>
            <a:r>
              <a:rPr lang="en-IN" sz="2200" dirty="0">
                <a:latin typeface="Bahnschrift SemiBold SemiConden" panose="020B0502040204020203" pitchFamily="34" charset="0"/>
              </a:rPr>
              <a:t>When the first computers were developed, they were used only in the field of mathematics and science and mostly military. Today, computers are widely used in fields such as engineering, health care, banking and education. Computers have made our lives a lot easier. Not only do they compile algorithms for us that usually take a few hours, but they also help us with tasks like CAD and photo editing that would have been more complicated. </a:t>
            </a:r>
          </a:p>
          <a:p>
            <a:endParaRPr lang="en-IN" sz="2200" dirty="0">
              <a:latin typeface="Bahnschrift SemiBold SemiConden" panose="020B0502040204020203" pitchFamily="34" charset="0"/>
            </a:endParaRPr>
          </a:p>
        </p:txBody>
      </p:sp>
      <p:pic>
        <p:nvPicPr>
          <p:cNvPr id="8" name="Picture 7">
            <a:extLst>
              <a:ext uri="{FF2B5EF4-FFF2-40B4-BE49-F238E27FC236}">
                <a16:creationId xmlns:a16="http://schemas.microsoft.com/office/drawing/2014/main" id="{E0CE5E8E-A0FB-4B66-96E7-A5C635D77C98}"/>
              </a:ext>
            </a:extLst>
          </p:cNvPr>
          <p:cNvPicPr>
            <a:picLocks noChangeAspect="1"/>
          </p:cNvPicPr>
          <p:nvPr/>
        </p:nvPicPr>
        <p:blipFill>
          <a:blip r:embed="rId2"/>
          <a:stretch>
            <a:fillRect/>
          </a:stretch>
        </p:blipFill>
        <p:spPr>
          <a:xfrm>
            <a:off x="705853" y="1706252"/>
            <a:ext cx="5887451" cy="4213285"/>
          </a:xfrm>
          <a:prstGeom prst="rect">
            <a:avLst/>
          </a:prstGeom>
        </p:spPr>
      </p:pic>
    </p:spTree>
    <p:extLst>
      <p:ext uri="{BB962C8B-B14F-4D97-AF65-F5344CB8AC3E}">
        <p14:creationId xmlns:p14="http://schemas.microsoft.com/office/powerpoint/2010/main" val="27629288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0D3B9A-9327-49C4-8CA4-8013C1B622BA}"/>
              </a:ext>
            </a:extLst>
          </p:cNvPr>
          <p:cNvSpPr>
            <a:spLocks noGrp="1"/>
          </p:cNvSpPr>
          <p:nvPr>
            <p:ph type="title"/>
          </p:nvPr>
        </p:nvSpPr>
        <p:spPr/>
        <p:txBody>
          <a:bodyPr/>
          <a:lstStyle/>
          <a:p>
            <a:r>
              <a:rPr lang="en-US" dirty="0"/>
              <a:t>3</a:t>
            </a:r>
            <a:endParaRPr lang="en-IN" dirty="0"/>
          </a:p>
        </p:txBody>
      </p:sp>
      <p:pic>
        <p:nvPicPr>
          <p:cNvPr id="9" name="Content Placeholder 8">
            <a:extLst>
              <a:ext uri="{FF2B5EF4-FFF2-40B4-BE49-F238E27FC236}">
                <a16:creationId xmlns:a16="http://schemas.microsoft.com/office/drawing/2014/main" id="{00209083-701F-4119-B810-8FE9B99A157F}"/>
              </a:ext>
            </a:extLst>
          </p:cNvPr>
          <p:cNvPicPr>
            <a:picLocks noGrp="1" noChangeAspect="1"/>
          </p:cNvPicPr>
          <p:nvPr>
            <p:ph idx="1"/>
          </p:nvPr>
        </p:nvPicPr>
        <p:blipFill>
          <a:blip r:embed="rId2"/>
          <a:stretch>
            <a:fillRect/>
          </a:stretch>
        </p:blipFill>
        <p:spPr>
          <a:xfrm>
            <a:off x="208547" y="242926"/>
            <a:ext cx="5678906" cy="6366421"/>
          </a:xfrm>
        </p:spPr>
      </p:pic>
      <p:sp>
        <p:nvSpPr>
          <p:cNvPr id="10" name="TextBox 9">
            <a:extLst>
              <a:ext uri="{FF2B5EF4-FFF2-40B4-BE49-F238E27FC236}">
                <a16:creationId xmlns:a16="http://schemas.microsoft.com/office/drawing/2014/main" id="{7D22E12B-275F-46CE-9CBC-B1C41B0A8D92}"/>
              </a:ext>
            </a:extLst>
          </p:cNvPr>
          <p:cNvSpPr txBox="1"/>
          <p:nvPr/>
        </p:nvSpPr>
        <p:spPr>
          <a:xfrm>
            <a:off x="6304549" y="2065867"/>
            <a:ext cx="5486400" cy="2954655"/>
          </a:xfrm>
          <a:prstGeom prst="rect">
            <a:avLst/>
          </a:prstGeom>
          <a:noFill/>
        </p:spPr>
        <p:txBody>
          <a:bodyPr wrap="square" rtlCol="0">
            <a:spAutoFit/>
          </a:bodyPr>
          <a:lstStyle/>
          <a:p>
            <a:r>
              <a:rPr lang="en-US" sz="2400" dirty="0">
                <a:latin typeface="Georgia Pro Cond" panose="02040506050405020303" pitchFamily="18" charset="0"/>
              </a:rPr>
              <a:t>Computer invention was a very big change in the world. Each and everything is now based on computer except nature.</a:t>
            </a:r>
          </a:p>
          <a:p>
            <a:endParaRPr lang="en-US" sz="2400" dirty="0">
              <a:latin typeface="Georgia Pro Cond" panose="02040506050405020303" pitchFamily="18" charset="0"/>
            </a:endParaRPr>
          </a:p>
          <a:p>
            <a:r>
              <a:rPr lang="en-IN" sz="2400" dirty="0">
                <a:latin typeface="Georgia Pro Cond" panose="02040506050405020303" pitchFamily="18" charset="0"/>
              </a:rPr>
              <a:t>Let us see how computers are being used effectively in our day to day life for performing important tasks……</a:t>
            </a:r>
          </a:p>
          <a:p>
            <a:endParaRPr lang="en-IN" dirty="0"/>
          </a:p>
        </p:txBody>
      </p:sp>
    </p:spTree>
    <p:extLst>
      <p:ext uri="{BB962C8B-B14F-4D97-AF65-F5344CB8AC3E}">
        <p14:creationId xmlns:p14="http://schemas.microsoft.com/office/powerpoint/2010/main" val="13480835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7605E0-412C-4362-A60F-6ACF53F96EC2}"/>
              </a:ext>
            </a:extLst>
          </p:cNvPr>
          <p:cNvSpPr>
            <a:spLocks noGrp="1"/>
          </p:cNvSpPr>
          <p:nvPr>
            <p:ph type="title"/>
          </p:nvPr>
        </p:nvSpPr>
        <p:spPr>
          <a:xfrm>
            <a:off x="685801" y="208548"/>
            <a:ext cx="10131425" cy="1540041"/>
          </a:xfrm>
        </p:spPr>
        <p:txBody>
          <a:bodyPr/>
          <a:lstStyle/>
          <a:p>
            <a:r>
              <a:rPr lang="en-US" cap="none" dirty="0">
                <a:ln w="0"/>
                <a:effectLst>
                  <a:outerShdw blurRad="38100" dist="19050" dir="2700000" algn="tl" rotWithShape="0">
                    <a:schemeClr val="dk1">
                      <a:alpha val="40000"/>
                    </a:schemeClr>
                  </a:outerShdw>
                </a:effectLst>
                <a:latin typeface="Arial Black" panose="020B0A04020102020204" pitchFamily="34" charset="0"/>
              </a:rPr>
              <a:t>               Fields using Computers</a:t>
            </a:r>
            <a:endParaRPr lang="en-IN" cap="none" dirty="0">
              <a:ln w="0"/>
              <a:effectLst>
                <a:outerShdw blurRad="38100" dist="19050" dir="2700000" algn="tl" rotWithShape="0">
                  <a:schemeClr val="dk1">
                    <a:alpha val="40000"/>
                  </a:schemeClr>
                </a:outerShdw>
              </a:effectLst>
              <a:latin typeface="Arial Black" panose="020B0A04020102020204" pitchFamily="34" charset="0"/>
            </a:endParaRPr>
          </a:p>
        </p:txBody>
      </p:sp>
      <p:pic>
        <p:nvPicPr>
          <p:cNvPr id="10" name="Content Placeholder 9" descr="Arrow Slight curve">
            <a:extLst>
              <a:ext uri="{FF2B5EF4-FFF2-40B4-BE49-F238E27FC236}">
                <a16:creationId xmlns:a16="http://schemas.microsoft.com/office/drawing/2014/main" id="{126AD08B-CEF8-4CC9-A226-2815B2D2AE98}"/>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tretch>
            <a:fillRect/>
          </a:stretch>
        </p:blipFill>
        <p:spPr>
          <a:xfrm>
            <a:off x="1572125" y="521368"/>
            <a:ext cx="914400" cy="914400"/>
          </a:xfrm>
        </p:spPr>
      </p:pic>
      <p:sp>
        <p:nvSpPr>
          <p:cNvPr id="4" name="Rectangle 3">
            <a:extLst>
              <a:ext uri="{FF2B5EF4-FFF2-40B4-BE49-F238E27FC236}">
                <a16:creationId xmlns:a16="http://schemas.microsoft.com/office/drawing/2014/main" id="{A08EDDF6-8410-4402-83B6-88959F959253}"/>
              </a:ext>
            </a:extLst>
          </p:cNvPr>
          <p:cNvSpPr/>
          <p:nvPr/>
        </p:nvSpPr>
        <p:spPr>
          <a:xfrm flipV="1">
            <a:off x="2486525" y="1251283"/>
            <a:ext cx="7074569" cy="112296"/>
          </a:xfrm>
          <a:prstGeom prst="rect">
            <a:avLst/>
          </a:prstGeom>
          <a:solidFill>
            <a:schemeClr val="bg1"/>
          </a:solidFill>
          <a:ln>
            <a:solidFill>
              <a:schemeClr val="accent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pic>
        <p:nvPicPr>
          <p:cNvPr id="13" name="Picture 12">
            <a:extLst>
              <a:ext uri="{FF2B5EF4-FFF2-40B4-BE49-F238E27FC236}">
                <a16:creationId xmlns:a16="http://schemas.microsoft.com/office/drawing/2014/main" id="{15FE07E9-4974-491A-A397-5516D4E686D3}"/>
              </a:ext>
            </a:extLst>
          </p:cNvPr>
          <p:cNvPicPr>
            <a:picLocks noChangeAspect="1"/>
          </p:cNvPicPr>
          <p:nvPr/>
        </p:nvPicPr>
        <p:blipFill>
          <a:blip r:embed="rId4"/>
          <a:stretch>
            <a:fillRect/>
          </a:stretch>
        </p:blipFill>
        <p:spPr>
          <a:xfrm>
            <a:off x="1419726" y="1981198"/>
            <a:ext cx="2791321" cy="1734352"/>
          </a:xfrm>
          <a:prstGeom prst="rect">
            <a:avLst/>
          </a:prstGeom>
        </p:spPr>
      </p:pic>
      <p:sp>
        <p:nvSpPr>
          <p:cNvPr id="14" name="TextBox 13">
            <a:extLst>
              <a:ext uri="{FF2B5EF4-FFF2-40B4-BE49-F238E27FC236}">
                <a16:creationId xmlns:a16="http://schemas.microsoft.com/office/drawing/2014/main" id="{C2B85C8F-A4BC-4407-89C5-629E53195EA6}"/>
              </a:ext>
            </a:extLst>
          </p:cNvPr>
          <p:cNvSpPr txBox="1"/>
          <p:nvPr/>
        </p:nvSpPr>
        <p:spPr>
          <a:xfrm>
            <a:off x="1572125" y="3763493"/>
            <a:ext cx="2542673" cy="369332"/>
          </a:xfrm>
          <a:prstGeom prst="rect">
            <a:avLst/>
          </a:prstGeom>
          <a:noFill/>
        </p:spPr>
        <p:txBody>
          <a:bodyPr wrap="square" rtlCol="0">
            <a:spAutoFit/>
          </a:bodyPr>
          <a:lstStyle/>
          <a:p>
            <a:r>
              <a:rPr lang="en-US" dirty="0">
                <a:latin typeface="Arial Black" panose="020B0A04020102020204" pitchFamily="34" charset="0"/>
              </a:rPr>
              <a:t>EDUCATION</a:t>
            </a:r>
            <a:endParaRPr lang="en-IN" dirty="0">
              <a:latin typeface="Arial Black" panose="020B0A04020102020204" pitchFamily="34" charset="0"/>
            </a:endParaRPr>
          </a:p>
        </p:txBody>
      </p:sp>
      <p:pic>
        <p:nvPicPr>
          <p:cNvPr id="17" name="Picture 16">
            <a:extLst>
              <a:ext uri="{FF2B5EF4-FFF2-40B4-BE49-F238E27FC236}">
                <a16:creationId xmlns:a16="http://schemas.microsoft.com/office/drawing/2014/main" id="{82FD6225-BCFF-4556-B443-6EFF24D26B88}"/>
              </a:ext>
            </a:extLst>
          </p:cNvPr>
          <p:cNvPicPr>
            <a:picLocks noChangeAspect="1"/>
          </p:cNvPicPr>
          <p:nvPr/>
        </p:nvPicPr>
        <p:blipFill>
          <a:blip r:embed="rId5"/>
          <a:stretch>
            <a:fillRect/>
          </a:stretch>
        </p:blipFill>
        <p:spPr>
          <a:xfrm>
            <a:off x="4796585" y="1981199"/>
            <a:ext cx="3280620" cy="1734352"/>
          </a:xfrm>
          <a:prstGeom prst="rect">
            <a:avLst/>
          </a:prstGeom>
        </p:spPr>
      </p:pic>
      <p:sp>
        <p:nvSpPr>
          <p:cNvPr id="18" name="TextBox 17">
            <a:extLst>
              <a:ext uri="{FF2B5EF4-FFF2-40B4-BE49-F238E27FC236}">
                <a16:creationId xmlns:a16="http://schemas.microsoft.com/office/drawing/2014/main" id="{5E9C5833-E769-42BA-A49B-17E4706A850E}"/>
              </a:ext>
            </a:extLst>
          </p:cNvPr>
          <p:cNvSpPr txBox="1"/>
          <p:nvPr/>
        </p:nvSpPr>
        <p:spPr>
          <a:xfrm>
            <a:off x="5694946" y="3763493"/>
            <a:ext cx="1684422" cy="369332"/>
          </a:xfrm>
          <a:prstGeom prst="rect">
            <a:avLst/>
          </a:prstGeom>
          <a:noFill/>
        </p:spPr>
        <p:txBody>
          <a:bodyPr wrap="square" rtlCol="0">
            <a:spAutoFit/>
          </a:bodyPr>
          <a:lstStyle/>
          <a:p>
            <a:r>
              <a:rPr lang="en-US" dirty="0">
                <a:latin typeface="Arial Black" panose="020B0A04020102020204" pitchFamily="34" charset="0"/>
              </a:rPr>
              <a:t>HEALTH</a:t>
            </a:r>
            <a:endParaRPr lang="en-IN" dirty="0">
              <a:latin typeface="Arial Black" panose="020B0A04020102020204" pitchFamily="34" charset="0"/>
            </a:endParaRPr>
          </a:p>
        </p:txBody>
      </p:sp>
      <p:sp>
        <p:nvSpPr>
          <p:cNvPr id="19" name="TextBox 18">
            <a:extLst>
              <a:ext uri="{FF2B5EF4-FFF2-40B4-BE49-F238E27FC236}">
                <a16:creationId xmlns:a16="http://schemas.microsoft.com/office/drawing/2014/main" id="{616B3963-70AD-432F-BD6B-08A9BD8AB4F8}"/>
              </a:ext>
            </a:extLst>
          </p:cNvPr>
          <p:cNvSpPr txBox="1"/>
          <p:nvPr/>
        </p:nvSpPr>
        <p:spPr>
          <a:xfrm>
            <a:off x="8807116" y="1981198"/>
            <a:ext cx="2542673" cy="1782295"/>
          </a:xfrm>
          <a:prstGeom prst="rect">
            <a:avLst/>
          </a:prstGeom>
          <a:noFill/>
        </p:spPr>
        <p:txBody>
          <a:bodyPr wrap="square" rtlCol="0">
            <a:spAutoFit/>
          </a:bodyPr>
          <a:lstStyle/>
          <a:p>
            <a:endParaRPr lang="en-IN" dirty="0"/>
          </a:p>
        </p:txBody>
      </p:sp>
      <p:pic>
        <p:nvPicPr>
          <p:cNvPr id="23" name="Picture 22">
            <a:extLst>
              <a:ext uri="{FF2B5EF4-FFF2-40B4-BE49-F238E27FC236}">
                <a16:creationId xmlns:a16="http://schemas.microsoft.com/office/drawing/2014/main" id="{1535B250-A9AB-481B-8292-C90668AAE510}"/>
              </a:ext>
            </a:extLst>
          </p:cNvPr>
          <p:cNvPicPr>
            <a:picLocks noChangeAspect="1"/>
          </p:cNvPicPr>
          <p:nvPr/>
        </p:nvPicPr>
        <p:blipFill>
          <a:blip r:embed="rId6"/>
          <a:stretch>
            <a:fillRect/>
          </a:stretch>
        </p:blipFill>
        <p:spPr>
          <a:xfrm>
            <a:off x="8654706" y="1933256"/>
            <a:ext cx="3280620" cy="1782294"/>
          </a:xfrm>
          <a:prstGeom prst="rect">
            <a:avLst/>
          </a:prstGeom>
        </p:spPr>
      </p:pic>
      <p:sp>
        <p:nvSpPr>
          <p:cNvPr id="24" name="TextBox 23">
            <a:extLst>
              <a:ext uri="{FF2B5EF4-FFF2-40B4-BE49-F238E27FC236}">
                <a16:creationId xmlns:a16="http://schemas.microsoft.com/office/drawing/2014/main" id="{D302FBB0-2D2F-41F4-8F49-30BD15ECDAB3}"/>
              </a:ext>
            </a:extLst>
          </p:cNvPr>
          <p:cNvSpPr txBox="1"/>
          <p:nvPr/>
        </p:nvSpPr>
        <p:spPr>
          <a:xfrm>
            <a:off x="8807116" y="3763493"/>
            <a:ext cx="2743200" cy="646331"/>
          </a:xfrm>
          <a:prstGeom prst="rect">
            <a:avLst/>
          </a:prstGeom>
          <a:noFill/>
        </p:spPr>
        <p:txBody>
          <a:bodyPr wrap="square" rtlCol="0">
            <a:spAutoFit/>
          </a:bodyPr>
          <a:lstStyle/>
          <a:p>
            <a:r>
              <a:rPr lang="en-IN" sz="1800" dirty="0">
                <a:latin typeface="Arial Black" panose="020B0A04020102020204" pitchFamily="34" charset="0"/>
              </a:rPr>
              <a:t> BUSINESS/OFFICES</a:t>
            </a:r>
          </a:p>
          <a:p>
            <a:endParaRPr lang="en-IN" dirty="0"/>
          </a:p>
        </p:txBody>
      </p:sp>
      <p:pic>
        <p:nvPicPr>
          <p:cNvPr id="27" name="Picture 26">
            <a:extLst>
              <a:ext uri="{FF2B5EF4-FFF2-40B4-BE49-F238E27FC236}">
                <a16:creationId xmlns:a16="http://schemas.microsoft.com/office/drawing/2014/main" id="{0AF58635-DA00-411A-BDCC-A6F3316CDDF8}"/>
              </a:ext>
            </a:extLst>
          </p:cNvPr>
          <p:cNvPicPr>
            <a:picLocks noChangeAspect="1"/>
          </p:cNvPicPr>
          <p:nvPr/>
        </p:nvPicPr>
        <p:blipFill>
          <a:blip r:embed="rId7"/>
          <a:stretch>
            <a:fillRect/>
          </a:stretch>
        </p:blipFill>
        <p:spPr>
          <a:xfrm>
            <a:off x="2719137" y="4132825"/>
            <a:ext cx="2791321" cy="1931091"/>
          </a:xfrm>
          <a:prstGeom prst="rect">
            <a:avLst/>
          </a:prstGeom>
        </p:spPr>
      </p:pic>
      <p:sp>
        <p:nvSpPr>
          <p:cNvPr id="28" name="TextBox 27">
            <a:extLst>
              <a:ext uri="{FF2B5EF4-FFF2-40B4-BE49-F238E27FC236}">
                <a16:creationId xmlns:a16="http://schemas.microsoft.com/office/drawing/2014/main" id="{FC8CDDAA-4EB9-420B-9EB9-1970220C98A8}"/>
              </a:ext>
            </a:extLst>
          </p:cNvPr>
          <p:cNvSpPr txBox="1"/>
          <p:nvPr/>
        </p:nvSpPr>
        <p:spPr>
          <a:xfrm>
            <a:off x="7652084" y="4132825"/>
            <a:ext cx="2791321" cy="1931091"/>
          </a:xfrm>
          <a:prstGeom prst="rect">
            <a:avLst/>
          </a:prstGeom>
          <a:noFill/>
        </p:spPr>
        <p:txBody>
          <a:bodyPr wrap="square" rtlCol="0">
            <a:spAutoFit/>
          </a:bodyPr>
          <a:lstStyle/>
          <a:p>
            <a:endParaRPr lang="en-IN" dirty="0"/>
          </a:p>
        </p:txBody>
      </p:sp>
      <p:pic>
        <p:nvPicPr>
          <p:cNvPr id="32" name="Picture 31">
            <a:extLst>
              <a:ext uri="{FF2B5EF4-FFF2-40B4-BE49-F238E27FC236}">
                <a16:creationId xmlns:a16="http://schemas.microsoft.com/office/drawing/2014/main" id="{00FF89E4-F700-474A-9ADD-6C1690E15B3E}"/>
              </a:ext>
            </a:extLst>
          </p:cNvPr>
          <p:cNvPicPr>
            <a:picLocks noChangeAspect="1"/>
          </p:cNvPicPr>
          <p:nvPr/>
        </p:nvPicPr>
        <p:blipFill>
          <a:blip r:embed="rId8"/>
          <a:stretch>
            <a:fillRect/>
          </a:stretch>
        </p:blipFill>
        <p:spPr>
          <a:xfrm>
            <a:off x="7034432" y="4132825"/>
            <a:ext cx="3408973" cy="1931091"/>
          </a:xfrm>
          <a:prstGeom prst="rect">
            <a:avLst/>
          </a:prstGeom>
        </p:spPr>
      </p:pic>
      <p:sp>
        <p:nvSpPr>
          <p:cNvPr id="33" name="TextBox 32">
            <a:extLst>
              <a:ext uri="{FF2B5EF4-FFF2-40B4-BE49-F238E27FC236}">
                <a16:creationId xmlns:a16="http://schemas.microsoft.com/office/drawing/2014/main" id="{6608D4C7-3A2D-49E3-86EF-491EAC024351}"/>
              </a:ext>
            </a:extLst>
          </p:cNvPr>
          <p:cNvSpPr txBox="1"/>
          <p:nvPr/>
        </p:nvSpPr>
        <p:spPr>
          <a:xfrm>
            <a:off x="2253935" y="6063916"/>
            <a:ext cx="4018510" cy="369332"/>
          </a:xfrm>
          <a:prstGeom prst="rect">
            <a:avLst/>
          </a:prstGeom>
          <a:noFill/>
        </p:spPr>
        <p:txBody>
          <a:bodyPr wrap="square" rtlCol="0">
            <a:spAutoFit/>
          </a:bodyPr>
          <a:lstStyle/>
          <a:p>
            <a:r>
              <a:rPr lang="en-US" dirty="0">
                <a:latin typeface="Arial Black" panose="020B0A04020102020204" pitchFamily="34" charset="0"/>
              </a:rPr>
              <a:t>ENGENEERING&amp;INDUSTRY</a:t>
            </a:r>
            <a:endParaRPr lang="en-IN" dirty="0">
              <a:latin typeface="Arial Black" panose="020B0A04020102020204" pitchFamily="34" charset="0"/>
            </a:endParaRPr>
          </a:p>
        </p:txBody>
      </p:sp>
      <p:sp>
        <p:nvSpPr>
          <p:cNvPr id="34" name="TextBox 33">
            <a:extLst>
              <a:ext uri="{FF2B5EF4-FFF2-40B4-BE49-F238E27FC236}">
                <a16:creationId xmlns:a16="http://schemas.microsoft.com/office/drawing/2014/main" id="{3EDC2441-D880-464C-877C-F2BD4F0C78F2}"/>
              </a:ext>
            </a:extLst>
          </p:cNvPr>
          <p:cNvSpPr txBox="1"/>
          <p:nvPr/>
        </p:nvSpPr>
        <p:spPr>
          <a:xfrm>
            <a:off x="6954216" y="6080322"/>
            <a:ext cx="4018510" cy="369332"/>
          </a:xfrm>
          <a:prstGeom prst="rect">
            <a:avLst/>
          </a:prstGeom>
          <a:noFill/>
        </p:spPr>
        <p:txBody>
          <a:bodyPr wrap="square" rtlCol="0">
            <a:spAutoFit/>
          </a:bodyPr>
          <a:lstStyle/>
          <a:p>
            <a:r>
              <a:rPr lang="en-US" dirty="0">
                <a:latin typeface="Arial Black" panose="020B0A04020102020204" pitchFamily="34" charset="0"/>
              </a:rPr>
              <a:t>ANIMATION &amp; MULTIMEDIA</a:t>
            </a:r>
            <a:endParaRPr lang="en-IN" dirty="0">
              <a:latin typeface="Arial Black" panose="020B0A04020102020204" pitchFamily="34" charset="0"/>
            </a:endParaRPr>
          </a:p>
        </p:txBody>
      </p:sp>
    </p:spTree>
    <p:extLst>
      <p:ext uri="{BB962C8B-B14F-4D97-AF65-F5344CB8AC3E}">
        <p14:creationId xmlns:p14="http://schemas.microsoft.com/office/powerpoint/2010/main" val="19864170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7DD9A-EC82-40EB-8375-D4DB71E9D407}"/>
              </a:ext>
            </a:extLst>
          </p:cNvPr>
          <p:cNvSpPr>
            <a:spLocks noGrp="1"/>
          </p:cNvSpPr>
          <p:nvPr>
            <p:ph type="title"/>
          </p:nvPr>
        </p:nvSpPr>
        <p:spPr>
          <a:xfrm>
            <a:off x="6336632" y="609600"/>
            <a:ext cx="4480594" cy="1299411"/>
          </a:xfrm>
        </p:spPr>
        <p:txBody>
          <a:bodyPr/>
          <a:lstStyle/>
          <a:p>
            <a:r>
              <a:rPr lang="en-US" dirty="0">
                <a:latin typeface="Arial Black" panose="020B0A04020102020204" pitchFamily="34" charset="0"/>
              </a:rPr>
              <a:t>EDUCATION</a:t>
            </a:r>
            <a:endParaRPr lang="en-IN" dirty="0">
              <a:latin typeface="Arial Black" panose="020B0A04020102020204" pitchFamily="34" charset="0"/>
            </a:endParaRPr>
          </a:p>
        </p:txBody>
      </p:sp>
      <p:sp>
        <p:nvSpPr>
          <p:cNvPr id="3" name="Content Placeholder 2">
            <a:extLst>
              <a:ext uri="{FF2B5EF4-FFF2-40B4-BE49-F238E27FC236}">
                <a16:creationId xmlns:a16="http://schemas.microsoft.com/office/drawing/2014/main" id="{1AE792F2-7B39-42EC-9391-A8DA0E7061C5}"/>
              </a:ext>
            </a:extLst>
          </p:cNvPr>
          <p:cNvSpPr>
            <a:spLocks noGrp="1"/>
          </p:cNvSpPr>
          <p:nvPr>
            <p:ph idx="1"/>
          </p:nvPr>
        </p:nvSpPr>
        <p:spPr>
          <a:xfrm>
            <a:off x="6336632" y="1652337"/>
            <a:ext cx="4973052" cy="4596063"/>
          </a:xfrm>
        </p:spPr>
        <p:txBody>
          <a:bodyPr>
            <a:normAutofit/>
          </a:bodyPr>
          <a:lstStyle/>
          <a:p>
            <a:pPr marL="0" indent="0">
              <a:buNone/>
            </a:pPr>
            <a:r>
              <a:rPr lang="en-IN" sz="2200" dirty="0"/>
              <a:t>A computer is a powerful teaching aid and can act as another teacher in the classroom. </a:t>
            </a:r>
            <a:r>
              <a:rPr lang="en-US" sz="2200" dirty="0"/>
              <a:t>Schools and colleges around the world are using computer technology to teach students digitally and creatively through information visualization.</a:t>
            </a:r>
          </a:p>
          <a:p>
            <a:pPr marL="0" indent="0">
              <a:buNone/>
            </a:pPr>
            <a:r>
              <a:rPr lang="en-US" sz="2200" dirty="0"/>
              <a:t>Teacher may use pictures, graphs and graphical presentations to easily illustrate otherwise difficult concept. Moreover, they can use computers to administer assignments and keep track of grades.</a:t>
            </a:r>
          </a:p>
          <a:p>
            <a:pPr marL="0" indent="0">
              <a:buNone/>
            </a:pPr>
            <a:endParaRPr lang="en-IN" sz="2200" dirty="0"/>
          </a:p>
        </p:txBody>
      </p:sp>
      <p:pic>
        <p:nvPicPr>
          <p:cNvPr id="6" name="Picture 5">
            <a:extLst>
              <a:ext uri="{FF2B5EF4-FFF2-40B4-BE49-F238E27FC236}">
                <a16:creationId xmlns:a16="http://schemas.microsoft.com/office/drawing/2014/main" id="{9F0AB7B0-A9D6-443D-A788-C675FA7F5B00}"/>
              </a:ext>
            </a:extLst>
          </p:cNvPr>
          <p:cNvPicPr>
            <a:picLocks noChangeAspect="1"/>
          </p:cNvPicPr>
          <p:nvPr/>
        </p:nvPicPr>
        <p:blipFill>
          <a:blip r:embed="rId2"/>
          <a:stretch>
            <a:fillRect/>
          </a:stretch>
        </p:blipFill>
        <p:spPr>
          <a:xfrm>
            <a:off x="148388" y="1170071"/>
            <a:ext cx="6023811" cy="4396540"/>
          </a:xfrm>
          <a:prstGeom prst="rect">
            <a:avLst/>
          </a:prstGeom>
        </p:spPr>
      </p:pic>
    </p:spTree>
    <p:extLst>
      <p:ext uri="{BB962C8B-B14F-4D97-AF65-F5344CB8AC3E}">
        <p14:creationId xmlns:p14="http://schemas.microsoft.com/office/powerpoint/2010/main" val="8417718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2FE2E1-A067-4FCD-A719-44DD9797D087}"/>
              </a:ext>
            </a:extLst>
          </p:cNvPr>
          <p:cNvSpPr>
            <a:spLocks noGrp="1"/>
          </p:cNvSpPr>
          <p:nvPr>
            <p:ph type="title"/>
          </p:nvPr>
        </p:nvSpPr>
        <p:spPr>
          <a:xfrm>
            <a:off x="3256548" y="0"/>
            <a:ext cx="3197226" cy="1411704"/>
          </a:xfrm>
        </p:spPr>
        <p:txBody>
          <a:bodyPr/>
          <a:lstStyle/>
          <a:p>
            <a:r>
              <a:rPr lang="en-US" dirty="0">
                <a:latin typeface="Arial Black" panose="020B0A04020102020204" pitchFamily="34" charset="0"/>
              </a:rPr>
              <a:t>Health</a:t>
            </a:r>
            <a:endParaRPr lang="en-IN" dirty="0">
              <a:latin typeface="Arial Black" panose="020B0A04020102020204" pitchFamily="34" charset="0"/>
            </a:endParaRPr>
          </a:p>
        </p:txBody>
      </p:sp>
      <p:sp>
        <p:nvSpPr>
          <p:cNvPr id="3" name="Content Placeholder 2">
            <a:extLst>
              <a:ext uri="{FF2B5EF4-FFF2-40B4-BE49-F238E27FC236}">
                <a16:creationId xmlns:a16="http://schemas.microsoft.com/office/drawing/2014/main" id="{0C613222-F815-4DEF-94A8-058DED305868}"/>
              </a:ext>
            </a:extLst>
          </p:cNvPr>
          <p:cNvSpPr>
            <a:spLocks noGrp="1"/>
          </p:cNvSpPr>
          <p:nvPr>
            <p:ph idx="1"/>
          </p:nvPr>
        </p:nvSpPr>
        <p:spPr>
          <a:xfrm>
            <a:off x="6453774" y="2142067"/>
            <a:ext cx="4363452" cy="3649133"/>
          </a:xfrm>
        </p:spPr>
        <p:txBody>
          <a:bodyPr>
            <a:noAutofit/>
          </a:bodyPr>
          <a:lstStyle/>
          <a:p>
            <a:pPr marL="0" indent="0">
              <a:buNone/>
            </a:pPr>
            <a:r>
              <a:rPr lang="en-US" sz="2000" dirty="0"/>
              <a:t> The use of computers in hospitals provides many benefits for doctors and patients.</a:t>
            </a:r>
          </a:p>
          <a:p>
            <a:pPr marL="0" indent="0">
              <a:buNone/>
            </a:pPr>
            <a:r>
              <a:rPr lang="en-US" sz="2000" b="1" dirty="0"/>
              <a:t>Storing records: </a:t>
            </a:r>
            <a:r>
              <a:rPr lang="en-US" sz="2000" dirty="0"/>
              <a:t>Computers are first and foremost used to store the medical records of patients. Hospitals can create a database of a patient with their treatment records, medication records. </a:t>
            </a:r>
          </a:p>
          <a:p>
            <a:pPr marL="0" indent="0">
              <a:buNone/>
            </a:pPr>
            <a:r>
              <a:rPr lang="en-US" sz="2000" b="1" dirty="0"/>
              <a:t>Surgical procedures: </a:t>
            </a:r>
            <a:r>
              <a:rPr lang="en-US" sz="2000" dirty="0"/>
              <a:t>Computers enable surgeons to use computers to control and move surgical instruments in patient’s body for a variety of surgical procedures.</a:t>
            </a:r>
          </a:p>
          <a:p>
            <a:pPr marL="0" indent="0">
              <a:buNone/>
            </a:pPr>
            <a:r>
              <a:rPr lang="en-US" sz="2000" b="1" dirty="0"/>
              <a:t>Better diagnosis: </a:t>
            </a:r>
            <a:r>
              <a:rPr lang="en-US" sz="2000" dirty="0"/>
              <a:t>Doctors are using computers to quickly diagnose patients.</a:t>
            </a:r>
          </a:p>
          <a:p>
            <a:endParaRPr lang="en-IN" sz="2000" dirty="0"/>
          </a:p>
        </p:txBody>
      </p:sp>
      <p:pic>
        <p:nvPicPr>
          <p:cNvPr id="5" name="Picture 4">
            <a:extLst>
              <a:ext uri="{FF2B5EF4-FFF2-40B4-BE49-F238E27FC236}">
                <a16:creationId xmlns:a16="http://schemas.microsoft.com/office/drawing/2014/main" id="{8FE593B9-C39F-445F-882D-2C9B91016CD9}"/>
              </a:ext>
            </a:extLst>
          </p:cNvPr>
          <p:cNvPicPr>
            <a:picLocks noChangeAspect="1"/>
          </p:cNvPicPr>
          <p:nvPr/>
        </p:nvPicPr>
        <p:blipFill>
          <a:blip r:embed="rId2"/>
          <a:stretch>
            <a:fillRect/>
          </a:stretch>
        </p:blipFill>
        <p:spPr>
          <a:xfrm>
            <a:off x="157249" y="1277353"/>
            <a:ext cx="6296525" cy="4722394"/>
          </a:xfrm>
          <a:prstGeom prst="rect">
            <a:avLst/>
          </a:prstGeom>
        </p:spPr>
      </p:pic>
    </p:spTree>
    <p:extLst>
      <p:ext uri="{BB962C8B-B14F-4D97-AF65-F5344CB8AC3E}">
        <p14:creationId xmlns:p14="http://schemas.microsoft.com/office/powerpoint/2010/main" val="35880619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C4A26C-5CF5-40FA-AAF6-9D54C795D12D}"/>
              </a:ext>
            </a:extLst>
          </p:cNvPr>
          <p:cNvSpPr>
            <a:spLocks noGrp="1"/>
          </p:cNvSpPr>
          <p:nvPr>
            <p:ph type="title"/>
          </p:nvPr>
        </p:nvSpPr>
        <p:spPr>
          <a:xfrm>
            <a:off x="3048001" y="272717"/>
            <a:ext cx="6079958" cy="1203158"/>
          </a:xfrm>
        </p:spPr>
        <p:txBody>
          <a:bodyPr/>
          <a:lstStyle/>
          <a:p>
            <a:r>
              <a:rPr lang="en-US" dirty="0">
                <a:latin typeface="Arial Black" panose="020B0A04020102020204" pitchFamily="34" charset="0"/>
              </a:rPr>
              <a:t>Business/offices</a:t>
            </a:r>
            <a:endParaRPr lang="en-IN" dirty="0">
              <a:latin typeface="Arial Black" panose="020B0A04020102020204" pitchFamily="34" charset="0"/>
            </a:endParaRPr>
          </a:p>
        </p:txBody>
      </p:sp>
      <p:sp>
        <p:nvSpPr>
          <p:cNvPr id="3" name="Content Placeholder 2">
            <a:extLst>
              <a:ext uri="{FF2B5EF4-FFF2-40B4-BE49-F238E27FC236}">
                <a16:creationId xmlns:a16="http://schemas.microsoft.com/office/drawing/2014/main" id="{FB76BCB9-F450-4776-BD8F-97A57EFED56F}"/>
              </a:ext>
            </a:extLst>
          </p:cNvPr>
          <p:cNvSpPr>
            <a:spLocks noGrp="1"/>
          </p:cNvSpPr>
          <p:nvPr>
            <p:ph idx="1"/>
          </p:nvPr>
        </p:nvSpPr>
        <p:spPr>
          <a:xfrm>
            <a:off x="6849979" y="1283369"/>
            <a:ext cx="4764505" cy="5301914"/>
          </a:xfrm>
        </p:spPr>
        <p:txBody>
          <a:bodyPr/>
          <a:lstStyle/>
          <a:p>
            <a:pPr marL="0" indent="0">
              <a:buNone/>
            </a:pPr>
            <a:r>
              <a:rPr lang="en-US" sz="2200" dirty="0"/>
              <a:t>Businesses and companies use computer for marketing and business plans, recording customer information. Using computers, they manage their services and products. Almost all kinds of businesses are using computers in their daily official tasks.</a:t>
            </a:r>
          </a:p>
          <a:p>
            <a:pPr marL="0" indent="0">
              <a:buNone/>
            </a:pPr>
            <a:r>
              <a:rPr lang="en-US" sz="2200" dirty="0"/>
              <a:t>Computers boost the productivity of any official work. They let employees finish off their job at a faster rate and with improved accuracy and efficiency. There are many applications that speed up the official work process and standards.</a:t>
            </a:r>
          </a:p>
          <a:p>
            <a:endParaRPr lang="en-IN" dirty="0"/>
          </a:p>
        </p:txBody>
      </p:sp>
      <p:pic>
        <p:nvPicPr>
          <p:cNvPr id="5" name="Picture 4">
            <a:extLst>
              <a:ext uri="{FF2B5EF4-FFF2-40B4-BE49-F238E27FC236}">
                <a16:creationId xmlns:a16="http://schemas.microsoft.com/office/drawing/2014/main" id="{54DEEE2B-5300-41AD-96F6-A6628E6EDB07}"/>
              </a:ext>
            </a:extLst>
          </p:cNvPr>
          <p:cNvPicPr>
            <a:picLocks noChangeAspect="1"/>
          </p:cNvPicPr>
          <p:nvPr/>
        </p:nvPicPr>
        <p:blipFill>
          <a:blip r:embed="rId2"/>
          <a:stretch>
            <a:fillRect/>
          </a:stretch>
        </p:blipFill>
        <p:spPr>
          <a:xfrm>
            <a:off x="577516" y="1604712"/>
            <a:ext cx="5775158" cy="4384842"/>
          </a:xfrm>
          <a:prstGeom prst="rect">
            <a:avLst/>
          </a:prstGeom>
        </p:spPr>
      </p:pic>
    </p:spTree>
    <p:extLst>
      <p:ext uri="{BB962C8B-B14F-4D97-AF65-F5344CB8AC3E}">
        <p14:creationId xmlns:p14="http://schemas.microsoft.com/office/powerpoint/2010/main" val="25613622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3E5C0D-8008-434A-B061-B0966502D86F}"/>
              </a:ext>
            </a:extLst>
          </p:cNvPr>
          <p:cNvSpPr>
            <a:spLocks noGrp="1"/>
          </p:cNvSpPr>
          <p:nvPr>
            <p:ph type="title"/>
          </p:nvPr>
        </p:nvSpPr>
        <p:spPr>
          <a:xfrm>
            <a:off x="3400926" y="449180"/>
            <a:ext cx="6577263" cy="1058778"/>
          </a:xfrm>
        </p:spPr>
        <p:txBody>
          <a:bodyPr>
            <a:normAutofit fontScale="90000"/>
          </a:bodyPr>
          <a:lstStyle/>
          <a:p>
            <a:r>
              <a:rPr lang="en-IN" sz="3600" dirty="0">
                <a:latin typeface="Arial Black" panose="020B0A04020102020204" pitchFamily="34" charset="0"/>
                <a:ea typeface="Roboto Medium" panose="02000000000000000000" pitchFamily="2" charset="0"/>
              </a:rPr>
              <a:t>INDUSTRY &amp; ENGENEERING</a:t>
            </a:r>
            <a:br>
              <a:rPr lang="en-IN" sz="3600" dirty="0">
                <a:latin typeface="Roboto Medium" panose="02000000000000000000" pitchFamily="2" charset="0"/>
                <a:ea typeface="Roboto Medium" panose="02000000000000000000" pitchFamily="2" charset="0"/>
              </a:rPr>
            </a:br>
            <a:endParaRPr lang="en-IN" dirty="0"/>
          </a:p>
        </p:txBody>
      </p:sp>
      <p:sp>
        <p:nvSpPr>
          <p:cNvPr id="3" name="Content Placeholder 2">
            <a:extLst>
              <a:ext uri="{FF2B5EF4-FFF2-40B4-BE49-F238E27FC236}">
                <a16:creationId xmlns:a16="http://schemas.microsoft.com/office/drawing/2014/main" id="{1DB38580-1562-4EA7-AE96-6A9781575E45}"/>
              </a:ext>
            </a:extLst>
          </p:cNvPr>
          <p:cNvSpPr>
            <a:spLocks noGrp="1"/>
          </p:cNvSpPr>
          <p:nvPr>
            <p:ph idx="1"/>
          </p:nvPr>
        </p:nvSpPr>
        <p:spPr>
          <a:xfrm>
            <a:off x="6545179" y="2021305"/>
            <a:ext cx="5117432" cy="4387515"/>
          </a:xfrm>
        </p:spPr>
        <p:txBody>
          <a:bodyPr>
            <a:noAutofit/>
          </a:bodyPr>
          <a:lstStyle/>
          <a:p>
            <a:pPr marL="0" indent="0">
              <a:buNone/>
            </a:pPr>
            <a:r>
              <a:rPr lang="en-US" sz="2200" dirty="0"/>
              <a:t>Computers are found in all kinds of industries, such as thermal power plants, oil refineries, and chemical industries, for process control, computer-aided designing (CAD) and computer-aided manufacturing (CAM).</a:t>
            </a:r>
          </a:p>
          <a:p>
            <a:pPr marL="0" indent="0">
              <a:buNone/>
            </a:pPr>
            <a:r>
              <a:rPr lang="en-US" sz="2200" dirty="0"/>
              <a:t>Computerized process control is used to enhance efficiency in applications such as production of various chemical products, paper manufacturing, etc.</a:t>
            </a:r>
          </a:p>
          <a:p>
            <a:pPr marL="0" indent="0">
              <a:buNone/>
            </a:pPr>
            <a:r>
              <a:rPr lang="en-US" sz="2200" dirty="0"/>
              <a:t>Computers are used in the engineering field for design, modeling, analysis and communication. They’re also used in robotics and similar fields.</a:t>
            </a:r>
          </a:p>
          <a:p>
            <a:endParaRPr lang="en-IN" sz="2200" dirty="0"/>
          </a:p>
        </p:txBody>
      </p:sp>
      <p:pic>
        <p:nvPicPr>
          <p:cNvPr id="9" name="Picture 8">
            <a:extLst>
              <a:ext uri="{FF2B5EF4-FFF2-40B4-BE49-F238E27FC236}">
                <a16:creationId xmlns:a16="http://schemas.microsoft.com/office/drawing/2014/main" id="{6AA1B006-4189-4C6A-B241-D2126B2E2CC5}"/>
              </a:ext>
            </a:extLst>
          </p:cNvPr>
          <p:cNvPicPr>
            <a:picLocks noChangeAspect="1"/>
          </p:cNvPicPr>
          <p:nvPr/>
        </p:nvPicPr>
        <p:blipFill>
          <a:blip r:embed="rId2"/>
          <a:stretch>
            <a:fillRect/>
          </a:stretch>
        </p:blipFill>
        <p:spPr>
          <a:xfrm>
            <a:off x="529389" y="1684421"/>
            <a:ext cx="5390148" cy="4604083"/>
          </a:xfrm>
          <a:prstGeom prst="rect">
            <a:avLst/>
          </a:prstGeom>
        </p:spPr>
      </p:pic>
    </p:spTree>
    <p:extLst>
      <p:ext uri="{BB962C8B-B14F-4D97-AF65-F5344CB8AC3E}">
        <p14:creationId xmlns:p14="http://schemas.microsoft.com/office/powerpoint/2010/main" val="22952249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1C5584-4572-48FF-A31D-CB455318AE15}"/>
              </a:ext>
            </a:extLst>
          </p:cNvPr>
          <p:cNvSpPr>
            <a:spLocks noGrp="1"/>
          </p:cNvSpPr>
          <p:nvPr>
            <p:ph type="title"/>
          </p:nvPr>
        </p:nvSpPr>
        <p:spPr>
          <a:xfrm>
            <a:off x="3352800" y="465222"/>
            <a:ext cx="7464426" cy="1122946"/>
          </a:xfrm>
        </p:spPr>
        <p:txBody>
          <a:bodyPr>
            <a:normAutofit fontScale="90000"/>
          </a:bodyPr>
          <a:lstStyle/>
          <a:p>
            <a:r>
              <a:rPr lang="en-IN" sz="3600" dirty="0">
                <a:latin typeface="Arial Black" panose="020B0A04020102020204" pitchFamily="34" charset="0"/>
                <a:ea typeface="Roboto Medium" panose="02000000000000000000" pitchFamily="2" charset="0"/>
              </a:rPr>
              <a:t>MULTIMEDIA &amp; ANIMATION</a:t>
            </a:r>
            <a:br>
              <a:rPr lang="en-IN" sz="3600" dirty="0">
                <a:latin typeface="Roboto Medium" panose="02000000000000000000" pitchFamily="2" charset="0"/>
                <a:ea typeface="Roboto Medium" panose="02000000000000000000" pitchFamily="2" charset="0"/>
              </a:rPr>
            </a:br>
            <a:endParaRPr lang="en-IN" dirty="0"/>
          </a:p>
        </p:txBody>
      </p:sp>
      <p:sp>
        <p:nvSpPr>
          <p:cNvPr id="3" name="Content Placeholder 2">
            <a:extLst>
              <a:ext uri="{FF2B5EF4-FFF2-40B4-BE49-F238E27FC236}">
                <a16:creationId xmlns:a16="http://schemas.microsoft.com/office/drawing/2014/main" id="{CF40F500-1130-4A64-A83A-A4DCAE98E911}"/>
              </a:ext>
            </a:extLst>
          </p:cNvPr>
          <p:cNvSpPr>
            <a:spLocks noGrp="1"/>
          </p:cNvSpPr>
          <p:nvPr>
            <p:ph idx="1"/>
          </p:nvPr>
        </p:nvSpPr>
        <p:spPr>
          <a:xfrm>
            <a:off x="5775158" y="1379621"/>
            <a:ext cx="5630779" cy="5013157"/>
          </a:xfrm>
        </p:spPr>
        <p:txBody>
          <a:bodyPr>
            <a:noAutofit/>
          </a:bodyPr>
          <a:lstStyle/>
          <a:p>
            <a:pPr marL="0" indent="0">
              <a:buNone/>
            </a:pPr>
            <a:r>
              <a:rPr lang="en-US" sz="2200" dirty="0"/>
              <a:t>One of the most powerful aspects of computing technology is multimedia and animation which combines still images, moving images, text and sound in meaningful ways.</a:t>
            </a:r>
          </a:p>
          <a:p>
            <a:pPr marL="0" indent="0">
              <a:buNone/>
            </a:pPr>
            <a:r>
              <a:rPr lang="en-US" sz="2200" dirty="0"/>
              <a:t>Animation is an easy and effective way to show complex interactions or events. Thus, it is an excellent tool for educating an audience. Multimedia is used to prepare training courses.</a:t>
            </a:r>
          </a:p>
          <a:p>
            <a:pPr marL="0" indent="0">
              <a:buNone/>
            </a:pPr>
            <a:r>
              <a:rPr lang="en-US" sz="2200" dirty="0"/>
              <a:t>Multimedia and animation is used to create computer games. It is also used to add special effects in movies. A laser show is also an example of multimedia application.</a:t>
            </a:r>
          </a:p>
          <a:p>
            <a:endParaRPr lang="en-IN" sz="2200" dirty="0"/>
          </a:p>
        </p:txBody>
      </p:sp>
      <p:pic>
        <p:nvPicPr>
          <p:cNvPr id="7" name="Picture 6">
            <a:extLst>
              <a:ext uri="{FF2B5EF4-FFF2-40B4-BE49-F238E27FC236}">
                <a16:creationId xmlns:a16="http://schemas.microsoft.com/office/drawing/2014/main" id="{3102B9AD-5F54-4976-88D4-003E73C567A9}"/>
              </a:ext>
            </a:extLst>
          </p:cNvPr>
          <p:cNvPicPr>
            <a:picLocks noChangeAspect="1"/>
          </p:cNvPicPr>
          <p:nvPr/>
        </p:nvPicPr>
        <p:blipFill>
          <a:blip r:embed="rId2"/>
          <a:stretch>
            <a:fillRect/>
          </a:stretch>
        </p:blipFill>
        <p:spPr>
          <a:xfrm>
            <a:off x="786062" y="1597189"/>
            <a:ext cx="4732421" cy="4097757"/>
          </a:xfrm>
          <a:prstGeom prst="rect">
            <a:avLst/>
          </a:prstGeom>
        </p:spPr>
      </p:pic>
    </p:spTree>
    <p:extLst>
      <p:ext uri="{BB962C8B-B14F-4D97-AF65-F5344CB8AC3E}">
        <p14:creationId xmlns:p14="http://schemas.microsoft.com/office/powerpoint/2010/main" val="57683872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04C7E"/>
      </a:dk2>
      <a:lt2>
        <a:srgbClr val="EBEBEB"/>
      </a:lt2>
      <a:accent1>
        <a:srgbClr val="94CE67"/>
      </a:accent1>
      <a:accent2>
        <a:srgbClr val="49D1CD"/>
      </a:accent2>
      <a:accent3>
        <a:srgbClr val="61A5D6"/>
      </a:accent3>
      <a:accent4>
        <a:srgbClr val="9D8CD3"/>
      </a:accent4>
      <a:accent5>
        <a:srgbClr val="E45C8A"/>
      </a:accent5>
      <a:accent6>
        <a:srgbClr val="F98C61"/>
      </a:accent6>
      <a:hlink>
        <a:srgbClr val="AAF172"/>
      </a:hlink>
      <a:folHlink>
        <a:srgbClr val="E7F19A"/>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E44E6A2F-09CD-4BE0-B42D-107FF03CEED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93813dd7ca6ad654711aa0ab317e03a3">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f11dc0ce689dd3925e84e4e35398c6e7"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F08B90B-70ED-4539-9C14-FB2728D9064F}">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A0D51BCB-0419-432E-B7F1-25548446A625}">
  <ds:schemaRefs>
    <ds:schemaRef ds:uri="http://schemas.microsoft.com/sharepoint/v3/contenttype/forms"/>
  </ds:schemaRefs>
</ds:datastoreItem>
</file>

<file path=customXml/itemProps3.xml><?xml version="1.0" encoding="utf-8"?>
<ds:datastoreItem xmlns:ds="http://schemas.openxmlformats.org/officeDocument/2006/customXml" ds:itemID="{9E8D3305-1D9D-4BC8-A40F-6F8AE50BD76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TM03457452[[fn=Celestial]]</Template>
  <TotalTime>299</TotalTime>
  <Words>700</Words>
  <Application>Microsoft Office PowerPoint</Application>
  <PresentationFormat>Widescreen</PresentationFormat>
  <Paragraphs>49</Paragraphs>
  <Slides>11</Slides>
  <Notes>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11</vt:i4>
      </vt:variant>
    </vt:vector>
  </HeadingPairs>
  <TitlesOfParts>
    <vt:vector size="19" baseType="lpstr">
      <vt:lpstr>Arial</vt:lpstr>
      <vt:lpstr>Arial Black</vt:lpstr>
      <vt:lpstr>Bahnschrift SemiBold SemiConden</vt:lpstr>
      <vt:lpstr>Calibri</vt:lpstr>
      <vt:lpstr>Calibri Light</vt:lpstr>
      <vt:lpstr>Georgia Pro Cond</vt:lpstr>
      <vt:lpstr>Roboto Medium</vt:lpstr>
      <vt:lpstr>Celestial</vt:lpstr>
      <vt:lpstr>COMPUTER  Fundamentals</vt:lpstr>
      <vt:lpstr>Why we need computers in our                        daily life?</vt:lpstr>
      <vt:lpstr>3</vt:lpstr>
      <vt:lpstr>               Fields using Computers</vt:lpstr>
      <vt:lpstr>EDUCATION</vt:lpstr>
      <vt:lpstr>Health</vt:lpstr>
      <vt:lpstr>Business/offices</vt:lpstr>
      <vt:lpstr>INDUSTRY &amp; ENGENEERING </vt:lpstr>
      <vt:lpstr>MULTIMEDIA &amp; ANIMATION </vt:lpstr>
      <vt:lpstr>    Many other day to day uses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COMPUTER  Fundamentals</dc:title>
  <dc:creator>Anshuman sharma</dc:creator>
  <cp:lastModifiedBy>Anshuman sharma</cp:lastModifiedBy>
  <cp:revision>4</cp:revision>
  <dcterms:created xsi:type="dcterms:W3CDTF">2021-08-30T11:53:24Z</dcterms:created>
  <dcterms:modified xsi:type="dcterms:W3CDTF">2021-08-31T17:05:51Z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